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4"/>
  </p:notesMasterIdLst>
  <p:sldIdLst>
    <p:sldId id="256" r:id="rId3"/>
    <p:sldId id="257" r:id="rId4"/>
    <p:sldId id="258" r:id="rId5"/>
    <p:sldId id="261" r:id="rId6"/>
    <p:sldId id="262" r:id="rId7"/>
    <p:sldId id="263" r:id="rId8"/>
    <p:sldId id="264" r:id="rId9"/>
    <p:sldId id="265" r:id="rId10"/>
    <p:sldId id="266" r:id="rId11"/>
    <p:sldId id="267" r:id="rId12"/>
    <p:sldId id="259" r:id="rId13"/>
  </p:sldIdLst>
  <p:sldSz cx="9144000" cy="5143500" type="screen16x9"/>
  <p:notesSz cx="6858000" cy="9144000"/>
  <p:embeddedFontLst>
    <p:embeddedFont>
      <p:font typeface="Dosis" pitchFamily="2" charset="0"/>
      <p:regular r:id="rId15"/>
      <p:bold r:id="rId16"/>
    </p:embeddedFont>
    <p:embeddedFont>
      <p:font typeface="Nunito"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111" d="100"/>
          <a:sy n="111" d="100"/>
        </p:scale>
        <p:origin x="375" y="5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84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158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12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18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055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oknardo" TargetMode="External"/><Relationship Id="rId5" Type="http://schemas.openxmlformats.org/officeDocument/2006/relationships/hyperlink" Target="http://www.linkedin.com/in/oknardo-tulung" TargetMode="External"/><Relationship Id="rId4" Type="http://schemas.openxmlformats.org/officeDocument/2006/relationships/hyperlink" Target="mailto:oknardotulung@gmail.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drive.google.com/drive/folders/1NsMErS2KRUQovmDhWIMZXOUUH103-bYU?usp=shar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docs.google.com/document/d/111h9X1CsHE2DE3lmvqKZv2rfcCqQZwgPC88pxVTXE3U/edit?usp=sharin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dirty="0">
                <a:solidFill>
                  <a:schemeClr val="lt1"/>
                </a:solidFill>
              </a:rPr>
              <a:t>Analyzing eCommerce Business Performance with SQL</a:t>
            </a:r>
            <a:endParaRPr sz="3080" b="1" dirty="0">
              <a:solidFill>
                <a:schemeClr val="lt1"/>
              </a:solidFill>
            </a:endParaRPr>
          </a:p>
        </p:txBody>
      </p:sp>
      <p:sp>
        <p:nvSpPr>
          <p:cNvPr id="100" name="Google Shape;100;p25"/>
          <p:cNvSpPr txBox="1"/>
          <p:nvPr/>
        </p:nvSpPr>
        <p:spPr>
          <a:xfrm>
            <a:off x="5959950" y="908900"/>
            <a:ext cx="2977988"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Oknardo Budi Setiawan Tulung</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E</a:t>
            </a:r>
            <a:r>
              <a:rPr lang="en" sz="1200" dirty="0">
                <a:latin typeface="Dosis"/>
                <a:ea typeface="Dosis"/>
                <a:cs typeface="Dosis"/>
                <a:sym typeface="Dosis"/>
              </a:rPr>
              <a:t>nail: </a:t>
            </a:r>
            <a:r>
              <a:rPr lang="en" sz="1200" dirty="0">
                <a:latin typeface="Dosis"/>
                <a:ea typeface="Dosis"/>
                <a:cs typeface="Dosis"/>
                <a:sym typeface="Dosis"/>
                <a:hlinkClick r:id="rId4"/>
              </a:rPr>
              <a:t>oknardotulung@gmail.com</a:t>
            </a:r>
            <a:endParaRPr lang="en"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LinkedIn: </a:t>
            </a:r>
            <a:r>
              <a:rPr lang="en-US" sz="1200" b="0" i="0" dirty="0">
                <a:effectLst/>
                <a:highlight>
                  <a:srgbClr val="FFFFFF"/>
                </a:highlight>
                <a:latin typeface="Dosis" pitchFamily="2" charset="0"/>
                <a:hlinkClick r:id="rId5"/>
              </a:rPr>
              <a:t>www.linkedin.com/in/oknardo-tulung</a:t>
            </a:r>
            <a:endParaRPr lang="en-US" sz="1200" b="0" i="0" dirty="0">
              <a:effectLst/>
              <a:highlight>
                <a:srgbClr val="FFFFFF"/>
              </a:highlight>
              <a:latin typeface="Dosis" pitchFamily="2" charset="0"/>
            </a:endParaRPr>
          </a:p>
          <a:p>
            <a:pPr marL="0" marR="0" lvl="0" indent="0" algn="l" rtl="0">
              <a:lnSpc>
                <a:spcPct val="100000"/>
              </a:lnSpc>
              <a:spcBef>
                <a:spcPts val="0"/>
              </a:spcBef>
              <a:spcAft>
                <a:spcPts val="0"/>
              </a:spcAft>
              <a:buClr>
                <a:srgbClr val="000000"/>
              </a:buClr>
              <a:buSzPts val="1100"/>
              <a:buFont typeface="Arial"/>
              <a:buNone/>
            </a:pPr>
            <a:r>
              <a:rPr lang="en-US" sz="1050" dirty="0">
                <a:latin typeface="Dosis" pitchFamily="2" charset="0"/>
                <a:ea typeface="Dosis"/>
                <a:cs typeface="Dosis"/>
                <a:sym typeface="Dosis"/>
              </a:rPr>
              <a:t>GitHub: </a:t>
            </a:r>
            <a:r>
              <a:rPr lang="en-US" sz="1050" dirty="0">
                <a:latin typeface="Dosis" pitchFamily="2" charset="0"/>
                <a:ea typeface="Dosis"/>
                <a:cs typeface="Dosis"/>
                <a:sym typeface="Dosis"/>
                <a:hlinkClick r:id="rId6"/>
              </a:rPr>
              <a:t>https://github.com/oknardo</a:t>
            </a:r>
            <a:endParaRPr lang="en-US" sz="1050" dirty="0">
              <a:latin typeface="Dosis" pitchFamily="2" charset="0"/>
              <a:ea typeface="Dosis"/>
              <a:cs typeface="Dosis"/>
              <a:sym typeface="Dosis"/>
            </a:endParaRPr>
          </a:p>
        </p:txBody>
      </p:sp>
      <p:pic>
        <p:nvPicPr>
          <p:cNvPr id="101" name="Google Shape;101;p25"/>
          <p:cNvPicPr preferRelativeResize="0"/>
          <p:nvPr/>
        </p:nvPicPr>
        <p:blipFill>
          <a:blip r:embed="rId7"/>
          <a:srcRect t="10766" b="10766"/>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62600"/>
            <a:ext cx="4167000" cy="2270763"/>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400" dirty="0">
                <a:solidFill>
                  <a:schemeClr val="dk1"/>
                </a:solidFill>
                <a:latin typeface="Nunito" pitchFamily="2" charset="0"/>
                <a:ea typeface="Nunito"/>
                <a:cs typeface="Nunito"/>
                <a:sym typeface="Nunito"/>
              </a:rPr>
              <a:t>“</a:t>
            </a:r>
            <a:r>
              <a:rPr lang="en-US" sz="1400" dirty="0">
                <a:latin typeface="Nunito" pitchFamily="2" charset="0"/>
              </a:rPr>
              <a:t>Bachelor of Science graduate in Mathematics with a passion for Data Analytics and Geographic Information Systems (GIS). Equipped with comprehensive knowledge and skills gained through a rigorous data science and machine learning bootcamp. Proven ability to navigate complex datasets, ensuring accuracy and deriving actionable insights. Enthusiastic about exploring and analyzing data to uncover meaningful patterns and trends.</a:t>
            </a:r>
            <a:r>
              <a:rPr lang="en" sz="1400" dirty="0">
                <a:solidFill>
                  <a:schemeClr val="dk1"/>
                </a:solidFill>
                <a:latin typeface="Nunito" pitchFamily="2" charset="0"/>
                <a:ea typeface="Nunito"/>
                <a:cs typeface="Nunito"/>
                <a:sym typeface="Nunito"/>
              </a:rPr>
              <a:t>”</a:t>
            </a:r>
            <a:endParaRPr sz="1400" dirty="0">
              <a:latin typeface="Nunito"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dirty="0">
                <a:solidFill>
                  <a:schemeClr val="lt1"/>
                </a:solidFill>
              </a:rPr>
              <a:t>Analysis of Annual Payment Type Usage</a:t>
            </a:r>
            <a:endParaRPr sz="2220" b="1" dirty="0">
              <a:solidFill>
                <a:schemeClr val="lt1"/>
              </a:solidFill>
            </a:endParaRPr>
          </a:p>
          <a:p>
            <a:pPr marL="0" lvl="0" indent="0" algn="ctr" rtl="0">
              <a:spcBef>
                <a:spcPts val="0"/>
              </a:spcBef>
              <a:spcAft>
                <a:spcPts val="0"/>
              </a:spcAft>
              <a:buSzPct val="44594"/>
              <a:buNone/>
            </a:pPr>
            <a:endParaRPr sz="2220" b="1" dirty="0">
              <a:solidFill>
                <a:schemeClr val="lt1"/>
              </a:solidFill>
            </a:endParaRPr>
          </a:p>
        </p:txBody>
      </p:sp>
      <p:sp>
        <p:nvSpPr>
          <p:cNvPr id="56" name="Google Shape;56;p13"/>
          <p:cNvSpPr txBox="1">
            <a:spLocks noGrp="1"/>
          </p:cNvSpPr>
          <p:nvPr>
            <p:ph type="body" idx="1"/>
          </p:nvPr>
        </p:nvSpPr>
        <p:spPr>
          <a:xfrm>
            <a:off x="0" y="900332"/>
            <a:ext cx="5275385" cy="3668617"/>
          </a:xfrm>
          <a:prstGeom prst="rect">
            <a:avLst/>
          </a:prstGeom>
        </p:spPr>
        <p:txBody>
          <a:bodyPr spcFirstLastPara="1" wrap="square" lIns="91425" tIns="91425" rIns="91425" bIns="91425" anchor="t" anchorCtr="0">
            <a:normAutofit/>
          </a:bodyPr>
          <a:lstStyle/>
          <a:p>
            <a:pPr marL="419100" lvl="0" indent="-285750" algn="l" rtl="0">
              <a:spcBef>
                <a:spcPts val="0"/>
              </a:spcBef>
              <a:spcAft>
                <a:spcPts val="0"/>
              </a:spcAft>
              <a:buClr>
                <a:schemeClr val="dk1"/>
              </a:buClr>
              <a:buSzPts val="1500"/>
              <a:buFont typeface="Wingdings" panose="05000000000000000000" pitchFamily="2" charset="2"/>
              <a:buChar char="Ø"/>
            </a:pPr>
            <a:r>
              <a:rPr lang="en-US" sz="1400" b="1" i="0" dirty="0">
                <a:solidFill>
                  <a:srgbClr val="404040"/>
                </a:solidFill>
                <a:effectLst/>
                <a:latin typeface="+mn-lt"/>
              </a:rPr>
              <a:t>Table Favorite Payment Method</a:t>
            </a:r>
          </a:p>
          <a:p>
            <a:pPr marL="133350" lvl="0" indent="0" algn="l" rtl="0">
              <a:spcBef>
                <a:spcPts val="0"/>
              </a:spcBef>
              <a:spcAft>
                <a:spcPts val="0"/>
              </a:spcAft>
              <a:buClr>
                <a:schemeClr val="dk1"/>
              </a:buClr>
              <a:buSzPts val="1500"/>
              <a:buNone/>
            </a:pPr>
            <a:endParaRPr lang="en-US" sz="1400" b="1" dirty="0">
              <a:solidFill>
                <a:srgbClr val="404040"/>
              </a:solidFill>
              <a:latin typeface="+mn-lt"/>
            </a:endParaRPr>
          </a:p>
          <a:p>
            <a:pPr marL="133350" lvl="0" indent="0" algn="l" rtl="0">
              <a:spcBef>
                <a:spcPts val="0"/>
              </a:spcBef>
              <a:spcAft>
                <a:spcPts val="0"/>
              </a:spcAft>
              <a:buClr>
                <a:schemeClr val="dk1"/>
              </a:buClr>
              <a:buSzPts val="1500"/>
              <a:buNone/>
            </a:pPr>
            <a:endParaRPr lang="en-US" sz="1400" b="1" i="0" dirty="0">
              <a:solidFill>
                <a:srgbClr val="404040"/>
              </a:solidFill>
              <a:effectLst/>
              <a:latin typeface="+mn-lt"/>
            </a:endParaRPr>
          </a:p>
          <a:p>
            <a:pPr marL="133350" lvl="0" indent="0" algn="l" rtl="0">
              <a:spcBef>
                <a:spcPts val="0"/>
              </a:spcBef>
              <a:spcAft>
                <a:spcPts val="0"/>
              </a:spcAft>
              <a:buClr>
                <a:schemeClr val="dk1"/>
              </a:buClr>
              <a:buSzPts val="1500"/>
              <a:buNone/>
            </a:pPr>
            <a:endParaRPr lang="en-US" sz="1400" b="1" dirty="0">
              <a:solidFill>
                <a:srgbClr val="404040"/>
              </a:solidFill>
              <a:latin typeface="+mn-lt"/>
            </a:endParaRPr>
          </a:p>
          <a:p>
            <a:pPr marL="133350" lvl="0" indent="0" algn="l" rtl="0">
              <a:spcBef>
                <a:spcPts val="0"/>
              </a:spcBef>
              <a:spcAft>
                <a:spcPts val="0"/>
              </a:spcAft>
              <a:buClr>
                <a:schemeClr val="dk1"/>
              </a:buClr>
              <a:buSzPts val="1500"/>
              <a:buNone/>
            </a:pPr>
            <a:endParaRPr lang="en-US" sz="1400" b="1" i="0" dirty="0">
              <a:solidFill>
                <a:srgbClr val="404040"/>
              </a:solidFill>
              <a:effectLst/>
              <a:latin typeface="+mn-lt"/>
            </a:endParaRPr>
          </a:p>
          <a:p>
            <a:pPr marL="133350" lvl="0" indent="0" algn="l" rtl="0">
              <a:spcBef>
                <a:spcPts val="0"/>
              </a:spcBef>
              <a:spcAft>
                <a:spcPts val="0"/>
              </a:spcAft>
              <a:buClr>
                <a:schemeClr val="dk1"/>
              </a:buClr>
              <a:buSzPts val="1500"/>
              <a:buNone/>
            </a:pPr>
            <a:endParaRPr lang="en-US" sz="1400" b="1" dirty="0">
              <a:solidFill>
                <a:srgbClr val="404040"/>
              </a:solidFill>
              <a:latin typeface="+mn-lt"/>
            </a:endParaRPr>
          </a:p>
          <a:p>
            <a:pPr marL="133350" lvl="0" indent="0" algn="l" rtl="0">
              <a:spcBef>
                <a:spcPts val="0"/>
              </a:spcBef>
              <a:spcAft>
                <a:spcPts val="0"/>
              </a:spcAft>
              <a:buClr>
                <a:schemeClr val="dk1"/>
              </a:buClr>
              <a:buSzPts val="1500"/>
              <a:buNone/>
            </a:pPr>
            <a:endParaRPr lang="en-US" sz="1400" b="1" i="0" dirty="0">
              <a:solidFill>
                <a:srgbClr val="404040"/>
              </a:solidFill>
              <a:effectLst/>
              <a:latin typeface="+mn-lt"/>
            </a:endParaRPr>
          </a:p>
          <a:p>
            <a:pPr marL="133350" lvl="0" indent="0" algn="l" rtl="0">
              <a:spcBef>
                <a:spcPts val="0"/>
              </a:spcBef>
              <a:spcAft>
                <a:spcPts val="0"/>
              </a:spcAft>
              <a:buClr>
                <a:schemeClr val="dk1"/>
              </a:buClr>
              <a:buSzPts val="1500"/>
              <a:buNone/>
            </a:pPr>
            <a:endParaRPr lang="en-US" sz="1400" b="1" dirty="0">
              <a:solidFill>
                <a:srgbClr val="404040"/>
              </a:solidFill>
              <a:latin typeface="+mn-lt"/>
            </a:endParaRPr>
          </a:p>
          <a:p>
            <a:pPr marL="133350" lvl="0" indent="0" algn="l" rtl="0">
              <a:spcBef>
                <a:spcPts val="0"/>
              </a:spcBef>
              <a:spcAft>
                <a:spcPts val="0"/>
              </a:spcAft>
              <a:buClr>
                <a:schemeClr val="dk1"/>
              </a:buClr>
              <a:buSzPts val="1500"/>
              <a:buNone/>
            </a:pPr>
            <a:endParaRPr lang="en-US" sz="1400" b="1" i="0" dirty="0">
              <a:solidFill>
                <a:srgbClr val="404040"/>
              </a:solidFill>
              <a:effectLst/>
              <a:latin typeface="+mn-lt"/>
            </a:endParaRPr>
          </a:p>
          <a:p>
            <a:pPr marL="133350" lvl="0" indent="0" algn="l" rtl="0">
              <a:spcBef>
                <a:spcPts val="0"/>
              </a:spcBef>
              <a:spcAft>
                <a:spcPts val="0"/>
              </a:spcAft>
              <a:buClr>
                <a:schemeClr val="dk1"/>
              </a:buClr>
              <a:buSzPts val="1500"/>
              <a:buNone/>
            </a:pPr>
            <a:endParaRPr lang="en-US" sz="1400" b="1" dirty="0">
              <a:solidFill>
                <a:srgbClr val="404040"/>
              </a:solidFill>
              <a:latin typeface="+mn-lt"/>
            </a:endParaRPr>
          </a:p>
          <a:p>
            <a:pPr marL="133350" lvl="0" indent="0" algn="l" rtl="0">
              <a:spcBef>
                <a:spcPts val="0"/>
              </a:spcBef>
              <a:spcAft>
                <a:spcPts val="0"/>
              </a:spcAft>
              <a:buClr>
                <a:schemeClr val="dk1"/>
              </a:buClr>
              <a:buSzPts val="1500"/>
              <a:buNone/>
            </a:pPr>
            <a:r>
              <a:rPr lang="en-US" sz="1400" b="1" i="0" dirty="0">
                <a:solidFill>
                  <a:srgbClr val="404040"/>
                </a:solidFill>
                <a:effectLst/>
                <a:latin typeface="+mn-lt"/>
              </a:rPr>
              <a:t>Insight:</a:t>
            </a:r>
          </a:p>
          <a:p>
            <a:pPr marL="133350" lvl="0" indent="0" algn="l" rtl="0">
              <a:spcBef>
                <a:spcPts val="0"/>
              </a:spcBef>
              <a:spcAft>
                <a:spcPts val="0"/>
              </a:spcAft>
              <a:buClr>
                <a:schemeClr val="dk1"/>
              </a:buClr>
              <a:buSzPts val="1500"/>
              <a:buNone/>
            </a:pPr>
            <a:r>
              <a:rPr lang="en-US" sz="1400" i="0" dirty="0" err="1">
                <a:solidFill>
                  <a:srgbClr val="404040"/>
                </a:solidFill>
                <a:effectLst/>
                <a:latin typeface="+mn-lt"/>
              </a:rPr>
              <a:t>Berdasar</a:t>
            </a:r>
            <a:r>
              <a:rPr lang="en-US" sz="1400" dirty="0" err="1">
                <a:solidFill>
                  <a:srgbClr val="404040"/>
                </a:solidFill>
                <a:latin typeface="+mn-lt"/>
              </a:rPr>
              <a:t>kan</a:t>
            </a:r>
            <a:r>
              <a:rPr lang="en-US" sz="1400" dirty="0">
                <a:solidFill>
                  <a:srgbClr val="404040"/>
                </a:solidFill>
                <a:latin typeface="+mn-lt"/>
              </a:rPr>
              <a:t> </a:t>
            </a:r>
            <a:r>
              <a:rPr lang="en-US" sz="1400" dirty="0" err="1">
                <a:solidFill>
                  <a:srgbClr val="404040"/>
                </a:solidFill>
                <a:latin typeface="+mn-lt"/>
              </a:rPr>
              <a:t>analisa</a:t>
            </a:r>
            <a:r>
              <a:rPr lang="en-US" sz="1400" dirty="0">
                <a:solidFill>
                  <a:srgbClr val="404040"/>
                </a:solidFill>
                <a:latin typeface="+mn-lt"/>
              </a:rPr>
              <a:t> </a:t>
            </a:r>
            <a:r>
              <a:rPr lang="en-US" sz="1400" dirty="0" err="1">
                <a:solidFill>
                  <a:srgbClr val="404040"/>
                </a:solidFill>
                <a:latin typeface="+mn-lt"/>
              </a:rPr>
              <a:t>ditemukan</a:t>
            </a:r>
            <a:r>
              <a:rPr lang="en-US" sz="1400" dirty="0">
                <a:solidFill>
                  <a:srgbClr val="404040"/>
                </a:solidFill>
                <a:latin typeface="+mn-lt"/>
              </a:rPr>
              <a:t> </a:t>
            </a:r>
            <a:r>
              <a:rPr lang="en-US" sz="1400" dirty="0" err="1">
                <a:solidFill>
                  <a:srgbClr val="404040"/>
                </a:solidFill>
                <a:latin typeface="+mn-lt"/>
              </a:rPr>
              <a:t>bahwa</a:t>
            </a:r>
            <a:r>
              <a:rPr lang="en-US" sz="1400" dirty="0">
                <a:solidFill>
                  <a:srgbClr val="404040"/>
                </a:solidFill>
                <a:latin typeface="+mn-lt"/>
              </a:rPr>
              <a:t> credit card </a:t>
            </a:r>
            <a:r>
              <a:rPr lang="en-US" sz="1400" dirty="0" err="1">
                <a:solidFill>
                  <a:srgbClr val="404040"/>
                </a:solidFill>
                <a:latin typeface="+mn-lt"/>
              </a:rPr>
              <a:t>adalah</a:t>
            </a:r>
            <a:r>
              <a:rPr lang="en-US" sz="1400" dirty="0">
                <a:solidFill>
                  <a:srgbClr val="404040"/>
                </a:solidFill>
                <a:latin typeface="+mn-lt"/>
              </a:rPr>
              <a:t> </a:t>
            </a:r>
            <a:r>
              <a:rPr lang="en-US" sz="1400" dirty="0" err="1">
                <a:solidFill>
                  <a:srgbClr val="404040"/>
                </a:solidFill>
                <a:latin typeface="+mn-lt"/>
              </a:rPr>
              <a:t>metode</a:t>
            </a:r>
            <a:r>
              <a:rPr lang="en-US" sz="1400" dirty="0">
                <a:solidFill>
                  <a:srgbClr val="404040"/>
                </a:solidFill>
                <a:latin typeface="+mn-lt"/>
              </a:rPr>
              <a:t> </a:t>
            </a:r>
            <a:r>
              <a:rPr lang="en-US" sz="1400" dirty="0" err="1">
                <a:solidFill>
                  <a:srgbClr val="404040"/>
                </a:solidFill>
                <a:latin typeface="+mn-lt"/>
              </a:rPr>
              <a:t>pembayaran</a:t>
            </a:r>
            <a:r>
              <a:rPr lang="en-US" sz="1400" dirty="0">
                <a:solidFill>
                  <a:srgbClr val="404040"/>
                </a:solidFill>
                <a:latin typeface="+mn-lt"/>
              </a:rPr>
              <a:t> yang </a:t>
            </a:r>
            <a:r>
              <a:rPr lang="en-US" sz="1400" b="1" dirty="0">
                <a:solidFill>
                  <a:srgbClr val="404040"/>
                </a:solidFill>
                <a:latin typeface="+mn-lt"/>
              </a:rPr>
              <a:t>paling </a:t>
            </a:r>
            <a:r>
              <a:rPr lang="en-US" sz="1400" b="1" dirty="0" err="1">
                <a:solidFill>
                  <a:srgbClr val="404040"/>
                </a:solidFill>
                <a:latin typeface="+mn-lt"/>
              </a:rPr>
              <a:t>sering</a:t>
            </a:r>
            <a:r>
              <a:rPr lang="en-US" sz="1400" b="1" dirty="0">
                <a:solidFill>
                  <a:srgbClr val="404040"/>
                </a:solidFill>
                <a:latin typeface="+mn-lt"/>
              </a:rPr>
              <a:t> </a:t>
            </a:r>
            <a:r>
              <a:rPr lang="en-US" sz="1400" b="1" dirty="0" err="1">
                <a:solidFill>
                  <a:srgbClr val="404040"/>
                </a:solidFill>
                <a:latin typeface="+mn-lt"/>
              </a:rPr>
              <a:t>digunakan</a:t>
            </a:r>
            <a:r>
              <a:rPr lang="en-US" sz="1400" b="1" dirty="0">
                <a:solidFill>
                  <a:srgbClr val="404040"/>
                </a:solidFill>
                <a:latin typeface="+mn-lt"/>
              </a:rPr>
              <a:t> </a:t>
            </a:r>
            <a:r>
              <a:rPr lang="en-US" sz="1400" dirty="0">
                <a:solidFill>
                  <a:srgbClr val="404040"/>
                </a:solidFill>
                <a:latin typeface="+mn-lt"/>
              </a:rPr>
              <a:t>oleh customer.</a:t>
            </a:r>
            <a:endParaRPr lang="en-US" sz="1400" i="0" dirty="0">
              <a:solidFill>
                <a:srgbClr val="404040"/>
              </a:solidFill>
              <a:effectLst/>
              <a:latin typeface="+mn-lt"/>
            </a:endParaRPr>
          </a:p>
          <a:p>
            <a:pPr marL="133350" lvl="0" indent="0" algn="l" rtl="0">
              <a:spcBef>
                <a:spcPts val="0"/>
              </a:spcBef>
              <a:spcAft>
                <a:spcPts val="0"/>
              </a:spcAft>
              <a:buClr>
                <a:schemeClr val="dk1"/>
              </a:buClr>
              <a:buSzPts val="1500"/>
              <a:buNone/>
            </a:pPr>
            <a:endParaRPr sz="1400" b="1" dirty="0">
              <a:solidFill>
                <a:schemeClr val="dk1"/>
              </a:solidFill>
              <a:latin typeface="+mn-lt"/>
            </a:endParaRPr>
          </a:p>
        </p:txBody>
      </p:sp>
      <p:sp>
        <p:nvSpPr>
          <p:cNvPr id="2" name="Google Shape;55;p13">
            <a:extLst>
              <a:ext uri="{FF2B5EF4-FFF2-40B4-BE49-F238E27FC236}">
                <a16:creationId xmlns:a16="http://schemas.microsoft.com/office/drawing/2014/main" id="{1ACE7826-EE07-6904-D278-ED99827660C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4" name="Picture 3">
            <a:extLst>
              <a:ext uri="{FF2B5EF4-FFF2-40B4-BE49-F238E27FC236}">
                <a16:creationId xmlns:a16="http://schemas.microsoft.com/office/drawing/2014/main" id="{46804D92-1290-2F03-CDD1-6DD74365B8A9}"/>
              </a:ext>
            </a:extLst>
          </p:cNvPr>
          <p:cNvPicPr>
            <a:picLocks noChangeAspect="1"/>
          </p:cNvPicPr>
          <p:nvPr/>
        </p:nvPicPr>
        <p:blipFill>
          <a:blip r:embed="rId4"/>
          <a:stretch>
            <a:fillRect/>
          </a:stretch>
        </p:blipFill>
        <p:spPr>
          <a:xfrm>
            <a:off x="541993" y="1333377"/>
            <a:ext cx="3999798" cy="1790638"/>
          </a:xfrm>
          <a:prstGeom prst="rect">
            <a:avLst/>
          </a:prstGeom>
          <a:ln>
            <a:solidFill>
              <a:schemeClr val="accent5"/>
            </a:solidFill>
          </a:ln>
        </p:spPr>
      </p:pic>
      <p:pic>
        <p:nvPicPr>
          <p:cNvPr id="6" name="Picture 5">
            <a:extLst>
              <a:ext uri="{FF2B5EF4-FFF2-40B4-BE49-F238E27FC236}">
                <a16:creationId xmlns:a16="http://schemas.microsoft.com/office/drawing/2014/main" id="{2150BF49-B3AB-973A-453A-91D10CC11E24}"/>
              </a:ext>
            </a:extLst>
          </p:cNvPr>
          <p:cNvPicPr>
            <a:picLocks noChangeAspect="1"/>
          </p:cNvPicPr>
          <p:nvPr/>
        </p:nvPicPr>
        <p:blipFill>
          <a:blip r:embed="rId5"/>
          <a:stretch>
            <a:fillRect/>
          </a:stretch>
        </p:blipFill>
        <p:spPr>
          <a:xfrm>
            <a:off x="5083784" y="1372014"/>
            <a:ext cx="3752572" cy="2871154"/>
          </a:xfrm>
          <a:prstGeom prst="rect">
            <a:avLst/>
          </a:prstGeom>
          <a:ln w="12700">
            <a:solidFill>
              <a:schemeClr val="accent5"/>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2" name="Google Shape;55;p13">
            <a:extLst>
              <a:ext uri="{FF2B5EF4-FFF2-40B4-BE49-F238E27FC236}">
                <a16:creationId xmlns:a16="http://schemas.microsoft.com/office/drawing/2014/main" id="{1ACE7826-EE07-6904-D278-ED99827660C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3" name="Picture 2">
            <a:extLst>
              <a:ext uri="{FF2B5EF4-FFF2-40B4-BE49-F238E27FC236}">
                <a16:creationId xmlns:a16="http://schemas.microsoft.com/office/drawing/2014/main" id="{EEF79CD1-18A1-C0A6-CDCA-4071005F5364}"/>
              </a:ext>
            </a:extLst>
          </p:cNvPr>
          <p:cNvPicPr>
            <a:picLocks noChangeAspect="1"/>
          </p:cNvPicPr>
          <p:nvPr/>
        </p:nvPicPr>
        <p:blipFill>
          <a:blip r:embed="rId4"/>
          <a:stretch>
            <a:fillRect/>
          </a:stretch>
        </p:blipFill>
        <p:spPr>
          <a:xfrm>
            <a:off x="1010482" y="741938"/>
            <a:ext cx="2392670" cy="2370456"/>
          </a:xfrm>
          <a:prstGeom prst="rect">
            <a:avLst/>
          </a:prstGeom>
          <a:ln>
            <a:solidFill>
              <a:schemeClr val="accent5"/>
            </a:solidFill>
          </a:ln>
        </p:spPr>
      </p:pic>
      <p:pic>
        <p:nvPicPr>
          <p:cNvPr id="5" name="Picture 4">
            <a:extLst>
              <a:ext uri="{FF2B5EF4-FFF2-40B4-BE49-F238E27FC236}">
                <a16:creationId xmlns:a16="http://schemas.microsoft.com/office/drawing/2014/main" id="{415D6E63-BD26-0DED-01BC-30BB4F2AD8EE}"/>
              </a:ext>
            </a:extLst>
          </p:cNvPr>
          <p:cNvPicPr>
            <a:picLocks noChangeAspect="1"/>
          </p:cNvPicPr>
          <p:nvPr/>
        </p:nvPicPr>
        <p:blipFill>
          <a:blip r:embed="rId5"/>
          <a:stretch>
            <a:fillRect/>
          </a:stretch>
        </p:blipFill>
        <p:spPr>
          <a:xfrm>
            <a:off x="4072157" y="741938"/>
            <a:ext cx="3715269" cy="2370456"/>
          </a:xfrm>
          <a:prstGeom prst="rect">
            <a:avLst/>
          </a:prstGeom>
          <a:ln>
            <a:solidFill>
              <a:schemeClr val="accent5"/>
            </a:solidFill>
          </a:ln>
        </p:spPr>
      </p:pic>
      <p:sp>
        <p:nvSpPr>
          <p:cNvPr id="7" name="Google Shape;56;p13">
            <a:extLst>
              <a:ext uri="{FF2B5EF4-FFF2-40B4-BE49-F238E27FC236}">
                <a16:creationId xmlns:a16="http://schemas.microsoft.com/office/drawing/2014/main" id="{90D1A15A-1BCC-FF93-6C3D-C96DE1C6BF90}"/>
              </a:ext>
            </a:extLst>
          </p:cNvPr>
          <p:cNvSpPr txBox="1">
            <a:spLocks/>
          </p:cNvSpPr>
          <p:nvPr/>
        </p:nvSpPr>
        <p:spPr>
          <a:xfrm>
            <a:off x="0" y="3112394"/>
            <a:ext cx="9143999" cy="1677656"/>
          </a:xfrm>
          <a:prstGeom prst="rect">
            <a:avLst/>
          </a:prstGeom>
          <a:noFill/>
          <a:ln>
            <a:noFill/>
          </a:ln>
        </p:spPr>
        <p:txBody>
          <a:bodyPr spcFirstLastPara="1" wrap="square" lIns="91425" tIns="91425" rIns="91425" bIns="91425"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US" sz="1400" b="1" dirty="0">
                <a:solidFill>
                  <a:srgbClr val="404040"/>
                </a:solidFill>
                <a:latin typeface="+mn-lt"/>
              </a:rPr>
              <a:t>Insights:</a:t>
            </a:r>
          </a:p>
          <a:p>
            <a:pPr marL="133350" indent="0" algn="just">
              <a:buClr>
                <a:schemeClr val="dk1"/>
              </a:buClr>
              <a:buSzPts val="1500"/>
              <a:buFont typeface="Arial"/>
              <a:buNone/>
            </a:pPr>
            <a:r>
              <a:rPr lang="en-US" sz="1400" dirty="0" err="1">
                <a:solidFill>
                  <a:srgbClr val="404040"/>
                </a:solidFill>
                <a:latin typeface="+mn-lt"/>
              </a:rPr>
              <a:t>Berdasarkan</a:t>
            </a:r>
            <a:r>
              <a:rPr lang="en-US" sz="1400" dirty="0">
                <a:solidFill>
                  <a:srgbClr val="404040"/>
                </a:solidFill>
                <a:latin typeface="+mn-lt"/>
              </a:rPr>
              <a:t> table dan </a:t>
            </a:r>
            <a:r>
              <a:rPr lang="en-US" sz="1400" dirty="0" err="1">
                <a:solidFill>
                  <a:srgbClr val="404040"/>
                </a:solidFill>
                <a:latin typeface="+mn-lt"/>
              </a:rPr>
              <a:t>grafik</a:t>
            </a:r>
            <a:r>
              <a:rPr lang="en-US" sz="1400" dirty="0">
                <a:solidFill>
                  <a:srgbClr val="404040"/>
                </a:solidFill>
                <a:latin typeface="+mn-lt"/>
              </a:rPr>
              <a:t> </a:t>
            </a:r>
            <a:r>
              <a:rPr lang="en-US" sz="1400" dirty="0" err="1">
                <a:solidFill>
                  <a:srgbClr val="404040"/>
                </a:solidFill>
                <a:latin typeface="+mn-lt"/>
              </a:rPr>
              <a:t>diketahui</a:t>
            </a:r>
            <a:r>
              <a:rPr lang="en-US" sz="1400" dirty="0">
                <a:solidFill>
                  <a:srgbClr val="404040"/>
                </a:solidFill>
                <a:latin typeface="+mn-lt"/>
              </a:rPr>
              <a:t> </a:t>
            </a:r>
            <a:r>
              <a:rPr lang="en-US" sz="1400" dirty="0" err="1">
                <a:solidFill>
                  <a:srgbClr val="404040"/>
                </a:solidFill>
                <a:latin typeface="+mn-lt"/>
              </a:rPr>
              <a:t>metode</a:t>
            </a:r>
            <a:r>
              <a:rPr lang="en-US" sz="1400" dirty="0">
                <a:solidFill>
                  <a:srgbClr val="404040"/>
                </a:solidFill>
                <a:latin typeface="+mn-lt"/>
              </a:rPr>
              <a:t> </a:t>
            </a:r>
            <a:r>
              <a:rPr lang="en-US" sz="1400" dirty="0" err="1">
                <a:solidFill>
                  <a:srgbClr val="404040"/>
                </a:solidFill>
                <a:latin typeface="+mn-lt"/>
              </a:rPr>
              <a:t>pembayaran</a:t>
            </a:r>
            <a:r>
              <a:rPr lang="en-US" sz="1400" dirty="0">
                <a:solidFill>
                  <a:srgbClr val="404040"/>
                </a:solidFill>
                <a:latin typeface="+mn-lt"/>
              </a:rPr>
              <a:t> yang </a:t>
            </a:r>
            <a:r>
              <a:rPr lang="en-US" sz="1400" b="1" dirty="0">
                <a:solidFill>
                  <a:srgbClr val="404040"/>
                </a:solidFill>
                <a:latin typeface="+mn-lt"/>
              </a:rPr>
              <a:t>paling </a:t>
            </a:r>
            <a:r>
              <a:rPr lang="en-US" sz="1400" b="1" dirty="0" err="1">
                <a:solidFill>
                  <a:srgbClr val="404040"/>
                </a:solidFill>
                <a:latin typeface="+mn-lt"/>
              </a:rPr>
              <a:t>diminati</a:t>
            </a:r>
            <a:r>
              <a:rPr lang="en-US" sz="1400" b="1" dirty="0">
                <a:solidFill>
                  <a:srgbClr val="404040"/>
                </a:solidFill>
                <a:latin typeface="+mn-lt"/>
              </a:rPr>
              <a:t> </a:t>
            </a:r>
            <a:r>
              <a:rPr lang="en-US" sz="1400" b="1" dirty="0" err="1">
                <a:solidFill>
                  <a:srgbClr val="404040"/>
                </a:solidFill>
                <a:latin typeface="+mn-lt"/>
              </a:rPr>
              <a:t>adalah</a:t>
            </a:r>
            <a:r>
              <a:rPr lang="en-US" sz="1400" b="1" dirty="0">
                <a:solidFill>
                  <a:srgbClr val="404040"/>
                </a:solidFill>
                <a:latin typeface="+mn-lt"/>
              </a:rPr>
              <a:t> credit card</a:t>
            </a:r>
            <a:r>
              <a:rPr lang="en-US" sz="1400" dirty="0">
                <a:solidFill>
                  <a:srgbClr val="404040"/>
                </a:solidFill>
                <a:latin typeface="+mn-lt"/>
              </a:rPr>
              <a:t>. </a:t>
            </a:r>
            <a:r>
              <a:rPr lang="en-US" sz="1400" dirty="0" err="1">
                <a:solidFill>
                  <a:srgbClr val="404040"/>
                </a:solidFill>
                <a:latin typeface="+mn-lt"/>
              </a:rPr>
              <a:t>Peningkatan</a:t>
            </a:r>
            <a:r>
              <a:rPr lang="en-US" sz="1400" dirty="0">
                <a:solidFill>
                  <a:srgbClr val="404040"/>
                </a:solidFill>
                <a:latin typeface="+mn-lt"/>
              </a:rPr>
              <a:t> </a:t>
            </a:r>
            <a:r>
              <a:rPr lang="en-US" sz="1400" dirty="0" err="1">
                <a:solidFill>
                  <a:srgbClr val="404040"/>
                </a:solidFill>
                <a:latin typeface="+mn-lt"/>
              </a:rPr>
              <a:t>pengunaan</a:t>
            </a:r>
            <a:r>
              <a:rPr lang="en-US" sz="1400" dirty="0">
                <a:solidFill>
                  <a:srgbClr val="404040"/>
                </a:solidFill>
                <a:latin typeface="+mn-lt"/>
              </a:rPr>
              <a:t> </a:t>
            </a:r>
            <a:r>
              <a:rPr lang="en-US" sz="1400" dirty="0" err="1">
                <a:solidFill>
                  <a:srgbClr val="404040"/>
                </a:solidFill>
                <a:latin typeface="+mn-lt"/>
              </a:rPr>
              <a:t>metode</a:t>
            </a:r>
            <a:r>
              <a:rPr lang="en-US" sz="1400" dirty="0">
                <a:solidFill>
                  <a:srgbClr val="404040"/>
                </a:solidFill>
                <a:latin typeface="+mn-lt"/>
              </a:rPr>
              <a:t> </a:t>
            </a:r>
            <a:r>
              <a:rPr lang="en-US" sz="1400" dirty="0" err="1">
                <a:solidFill>
                  <a:srgbClr val="404040"/>
                </a:solidFill>
                <a:latin typeface="+mn-lt"/>
              </a:rPr>
              <a:t>pembayaran</a:t>
            </a:r>
            <a:r>
              <a:rPr lang="en-US" sz="1400" dirty="0">
                <a:solidFill>
                  <a:srgbClr val="404040"/>
                </a:solidFill>
                <a:latin typeface="+mn-lt"/>
              </a:rPr>
              <a:t> pada </a:t>
            </a:r>
            <a:r>
              <a:rPr lang="en-US" sz="1400" dirty="0" err="1">
                <a:solidFill>
                  <a:srgbClr val="404040"/>
                </a:solidFill>
                <a:latin typeface="+mn-lt"/>
              </a:rPr>
              <a:t>setiap</a:t>
            </a:r>
            <a:r>
              <a:rPr lang="en-US" sz="1400" dirty="0">
                <a:solidFill>
                  <a:srgbClr val="404040"/>
                </a:solidFill>
                <a:latin typeface="+mn-lt"/>
              </a:rPr>
              <a:t> </a:t>
            </a:r>
            <a:r>
              <a:rPr lang="en-US" sz="1400" dirty="0" err="1">
                <a:solidFill>
                  <a:srgbClr val="404040"/>
                </a:solidFill>
                <a:latin typeface="+mn-lt"/>
              </a:rPr>
              <a:t>metode</a:t>
            </a:r>
            <a:r>
              <a:rPr lang="en-US" sz="1400" dirty="0">
                <a:solidFill>
                  <a:srgbClr val="404040"/>
                </a:solidFill>
                <a:latin typeface="+mn-lt"/>
              </a:rPr>
              <a:t> juga </a:t>
            </a:r>
            <a:r>
              <a:rPr lang="en-US" sz="1400" dirty="0" err="1">
                <a:solidFill>
                  <a:srgbClr val="404040"/>
                </a:solidFill>
                <a:latin typeface="+mn-lt"/>
              </a:rPr>
              <a:t>mengalami</a:t>
            </a:r>
            <a:r>
              <a:rPr lang="en-US" sz="1400" dirty="0">
                <a:solidFill>
                  <a:srgbClr val="404040"/>
                </a:solidFill>
                <a:latin typeface="+mn-lt"/>
              </a:rPr>
              <a:t> </a:t>
            </a:r>
            <a:r>
              <a:rPr lang="en-US" sz="1400" dirty="0" err="1">
                <a:solidFill>
                  <a:srgbClr val="404040"/>
                </a:solidFill>
                <a:latin typeface="+mn-lt"/>
              </a:rPr>
              <a:t>peningkatan</a:t>
            </a:r>
            <a:r>
              <a:rPr lang="en-US" sz="1400" dirty="0">
                <a:solidFill>
                  <a:srgbClr val="404040"/>
                </a:solidFill>
                <a:latin typeface="+mn-lt"/>
              </a:rPr>
              <a:t>. </a:t>
            </a:r>
            <a:r>
              <a:rPr lang="en-US" sz="1400" dirty="0" err="1">
                <a:solidFill>
                  <a:srgbClr val="404040"/>
                </a:solidFill>
                <a:latin typeface="+mn-lt"/>
              </a:rPr>
              <a:t>Ditemukan</a:t>
            </a:r>
            <a:r>
              <a:rPr lang="en-US" sz="1400" dirty="0">
                <a:solidFill>
                  <a:srgbClr val="404040"/>
                </a:solidFill>
                <a:latin typeface="+mn-lt"/>
              </a:rPr>
              <a:t> </a:t>
            </a:r>
            <a:r>
              <a:rPr lang="en-US" sz="1400" dirty="0" err="1">
                <a:solidFill>
                  <a:srgbClr val="404040"/>
                </a:solidFill>
                <a:latin typeface="+mn-lt"/>
              </a:rPr>
              <a:t>terjadinya</a:t>
            </a:r>
            <a:r>
              <a:rPr lang="en-US" sz="1400" dirty="0">
                <a:solidFill>
                  <a:srgbClr val="404040"/>
                </a:solidFill>
                <a:latin typeface="+mn-lt"/>
              </a:rPr>
              <a:t> </a:t>
            </a:r>
            <a:r>
              <a:rPr lang="en-US" sz="1400" b="1" dirty="0" err="1">
                <a:solidFill>
                  <a:srgbClr val="404040"/>
                </a:solidFill>
                <a:latin typeface="+mn-lt"/>
              </a:rPr>
              <a:t>penurunan</a:t>
            </a:r>
            <a:r>
              <a:rPr lang="en-US" sz="1400" b="1" dirty="0">
                <a:solidFill>
                  <a:srgbClr val="404040"/>
                </a:solidFill>
                <a:latin typeface="+mn-lt"/>
              </a:rPr>
              <a:t> </a:t>
            </a:r>
            <a:r>
              <a:rPr lang="en-US" sz="1400" b="1" dirty="0" err="1">
                <a:solidFill>
                  <a:srgbClr val="404040"/>
                </a:solidFill>
                <a:latin typeface="+mn-lt"/>
              </a:rPr>
              <a:t>pengunaan</a:t>
            </a:r>
            <a:r>
              <a:rPr lang="en-US" sz="1400" b="1" dirty="0">
                <a:solidFill>
                  <a:srgbClr val="404040"/>
                </a:solidFill>
                <a:latin typeface="+mn-lt"/>
              </a:rPr>
              <a:t> </a:t>
            </a:r>
            <a:r>
              <a:rPr lang="en-US" sz="1400" b="1" dirty="0" err="1">
                <a:solidFill>
                  <a:srgbClr val="404040"/>
                </a:solidFill>
                <a:latin typeface="+mn-lt"/>
              </a:rPr>
              <a:t>metode</a:t>
            </a:r>
            <a:r>
              <a:rPr lang="en-US" sz="1400" b="1" dirty="0">
                <a:solidFill>
                  <a:srgbClr val="404040"/>
                </a:solidFill>
                <a:latin typeface="+mn-lt"/>
              </a:rPr>
              <a:t> </a:t>
            </a:r>
            <a:r>
              <a:rPr lang="en-US" sz="1400" b="1" dirty="0" err="1">
                <a:solidFill>
                  <a:srgbClr val="404040"/>
                </a:solidFill>
                <a:latin typeface="+mn-lt"/>
              </a:rPr>
              <a:t>pembayaran</a:t>
            </a:r>
            <a:r>
              <a:rPr lang="en-US" sz="1400" b="1" dirty="0">
                <a:solidFill>
                  <a:srgbClr val="404040"/>
                </a:solidFill>
                <a:latin typeface="+mn-lt"/>
              </a:rPr>
              <a:t> voucher </a:t>
            </a:r>
            <a:r>
              <a:rPr lang="en-US" sz="1400" dirty="0">
                <a:solidFill>
                  <a:srgbClr val="404040"/>
                </a:solidFill>
                <a:latin typeface="+mn-lt"/>
              </a:rPr>
              <a:t>di </a:t>
            </a:r>
            <a:r>
              <a:rPr lang="en-US" sz="1400" dirty="0" err="1">
                <a:solidFill>
                  <a:srgbClr val="404040"/>
                </a:solidFill>
                <a:latin typeface="+mn-lt"/>
              </a:rPr>
              <a:t>tahun</a:t>
            </a:r>
            <a:r>
              <a:rPr lang="en-US" sz="1400" dirty="0">
                <a:solidFill>
                  <a:srgbClr val="404040"/>
                </a:solidFill>
                <a:latin typeface="+mn-lt"/>
              </a:rPr>
              <a:t> 2018 dan </a:t>
            </a:r>
            <a:r>
              <a:rPr lang="en-US" sz="1400" b="1" dirty="0" err="1">
                <a:solidFill>
                  <a:srgbClr val="404040"/>
                </a:solidFill>
                <a:latin typeface="+mn-lt"/>
              </a:rPr>
              <a:t>peningkatan</a:t>
            </a:r>
            <a:r>
              <a:rPr lang="en-US" sz="1400" b="1" dirty="0">
                <a:solidFill>
                  <a:srgbClr val="404040"/>
                </a:solidFill>
                <a:latin typeface="+mn-lt"/>
              </a:rPr>
              <a:t> </a:t>
            </a:r>
            <a:r>
              <a:rPr lang="en-US" sz="1400" b="1" dirty="0" err="1">
                <a:solidFill>
                  <a:srgbClr val="404040"/>
                </a:solidFill>
                <a:latin typeface="+mn-lt"/>
              </a:rPr>
              <a:t>pengunaan</a:t>
            </a:r>
            <a:r>
              <a:rPr lang="en-US" sz="1400" b="1" dirty="0">
                <a:solidFill>
                  <a:srgbClr val="404040"/>
                </a:solidFill>
                <a:latin typeface="+mn-lt"/>
              </a:rPr>
              <a:t> </a:t>
            </a:r>
            <a:r>
              <a:rPr lang="en-US" sz="1400" b="1" dirty="0" err="1">
                <a:solidFill>
                  <a:srgbClr val="404040"/>
                </a:solidFill>
                <a:latin typeface="+mn-lt"/>
              </a:rPr>
              <a:t>metode</a:t>
            </a:r>
            <a:r>
              <a:rPr lang="en-US" sz="1400" b="1" dirty="0">
                <a:solidFill>
                  <a:srgbClr val="404040"/>
                </a:solidFill>
                <a:latin typeface="+mn-lt"/>
              </a:rPr>
              <a:t> </a:t>
            </a:r>
            <a:r>
              <a:rPr lang="en-US" sz="1400" b="1" dirty="0" err="1">
                <a:solidFill>
                  <a:srgbClr val="404040"/>
                </a:solidFill>
                <a:latin typeface="+mn-lt"/>
              </a:rPr>
              <a:t>pembayaran</a:t>
            </a:r>
            <a:r>
              <a:rPr lang="en-US" sz="1400" b="1" dirty="0">
                <a:solidFill>
                  <a:srgbClr val="404040"/>
                </a:solidFill>
                <a:latin typeface="+mn-lt"/>
              </a:rPr>
              <a:t> debit card </a:t>
            </a:r>
            <a:r>
              <a:rPr lang="en-US" sz="1400" dirty="0">
                <a:solidFill>
                  <a:srgbClr val="404040"/>
                </a:solidFill>
                <a:latin typeface="+mn-lt"/>
              </a:rPr>
              <a:t>yang sangat </a:t>
            </a:r>
            <a:r>
              <a:rPr lang="en-US" sz="1400" dirty="0" err="1">
                <a:solidFill>
                  <a:srgbClr val="404040"/>
                </a:solidFill>
                <a:latin typeface="+mn-lt"/>
              </a:rPr>
              <a:t>signifikan</a:t>
            </a:r>
            <a:r>
              <a:rPr lang="en-US" sz="1400" dirty="0">
                <a:solidFill>
                  <a:srgbClr val="404040"/>
                </a:solidFill>
                <a:latin typeface="+mn-lt"/>
              </a:rPr>
              <a:t> </a:t>
            </a:r>
            <a:r>
              <a:rPr lang="en-US" sz="1400" dirty="0" err="1">
                <a:solidFill>
                  <a:srgbClr val="404040"/>
                </a:solidFill>
                <a:latin typeface="+mn-lt"/>
              </a:rPr>
              <a:t>dari</a:t>
            </a:r>
            <a:r>
              <a:rPr lang="en-US" sz="1400" dirty="0">
                <a:solidFill>
                  <a:srgbClr val="404040"/>
                </a:solidFill>
                <a:latin typeface="+mn-lt"/>
              </a:rPr>
              <a:t> 2016 </a:t>
            </a:r>
            <a:r>
              <a:rPr lang="en-US" sz="1400" dirty="0" err="1">
                <a:solidFill>
                  <a:srgbClr val="404040"/>
                </a:solidFill>
                <a:latin typeface="+mn-lt"/>
              </a:rPr>
              <a:t>hanya</a:t>
            </a:r>
            <a:r>
              <a:rPr lang="en-US" sz="1400" dirty="0">
                <a:solidFill>
                  <a:srgbClr val="404040"/>
                </a:solidFill>
                <a:latin typeface="+mn-lt"/>
              </a:rPr>
              <a:t> 2 kali </a:t>
            </a:r>
            <a:r>
              <a:rPr lang="en-US" sz="1400" dirty="0" err="1">
                <a:solidFill>
                  <a:srgbClr val="404040"/>
                </a:solidFill>
                <a:latin typeface="+mn-lt"/>
              </a:rPr>
              <a:t>pengunaan</a:t>
            </a:r>
            <a:r>
              <a:rPr lang="en-US" sz="1400" dirty="0">
                <a:solidFill>
                  <a:srgbClr val="404040"/>
                </a:solidFill>
                <a:latin typeface="+mn-lt"/>
              </a:rPr>
              <a:t> </a:t>
            </a:r>
            <a:r>
              <a:rPr lang="en-US" sz="1400" dirty="0" err="1">
                <a:solidFill>
                  <a:srgbClr val="404040"/>
                </a:solidFill>
                <a:latin typeface="+mn-lt"/>
              </a:rPr>
              <a:t>menjadi</a:t>
            </a:r>
            <a:r>
              <a:rPr lang="en-US" sz="1400" dirty="0">
                <a:solidFill>
                  <a:srgbClr val="404040"/>
                </a:solidFill>
                <a:latin typeface="+mn-lt"/>
              </a:rPr>
              <a:t> 422 pada 2017 dan </a:t>
            </a:r>
            <a:r>
              <a:rPr lang="en-US" sz="1400" dirty="0" err="1">
                <a:solidFill>
                  <a:srgbClr val="404040"/>
                </a:solidFill>
                <a:latin typeface="+mn-lt"/>
              </a:rPr>
              <a:t>meningkat</a:t>
            </a:r>
            <a:r>
              <a:rPr lang="en-US" sz="1400" dirty="0">
                <a:solidFill>
                  <a:srgbClr val="404040"/>
                </a:solidFill>
                <a:latin typeface="+mn-lt"/>
              </a:rPr>
              <a:t> </a:t>
            </a:r>
            <a:r>
              <a:rPr lang="en-US" sz="1400" dirty="0" err="1">
                <a:solidFill>
                  <a:srgbClr val="404040"/>
                </a:solidFill>
                <a:latin typeface="+mn-lt"/>
              </a:rPr>
              <a:t>lagi</a:t>
            </a:r>
            <a:r>
              <a:rPr lang="en-US" sz="1400" dirty="0">
                <a:solidFill>
                  <a:srgbClr val="404040"/>
                </a:solidFill>
                <a:latin typeface="+mn-lt"/>
              </a:rPr>
              <a:t> </a:t>
            </a:r>
            <a:r>
              <a:rPr lang="en-US" sz="1400" dirty="0" err="1">
                <a:solidFill>
                  <a:srgbClr val="404040"/>
                </a:solidFill>
                <a:latin typeface="+mn-lt"/>
              </a:rPr>
              <a:t>menjadi</a:t>
            </a:r>
            <a:r>
              <a:rPr lang="en-US" sz="1400" dirty="0">
                <a:solidFill>
                  <a:srgbClr val="404040"/>
                </a:solidFill>
                <a:latin typeface="+mn-lt"/>
              </a:rPr>
              <a:t> 1105 pada 2018 </a:t>
            </a:r>
            <a:r>
              <a:rPr lang="en-US" sz="1400" b="1" dirty="0">
                <a:solidFill>
                  <a:srgbClr val="404040"/>
                </a:solidFill>
                <a:latin typeface="+mn-lt"/>
              </a:rPr>
              <a:t>. </a:t>
            </a:r>
            <a:r>
              <a:rPr lang="en-US" sz="1400" dirty="0" err="1">
                <a:solidFill>
                  <a:srgbClr val="404040"/>
                </a:solidFill>
                <a:latin typeface="+mn-lt"/>
              </a:rPr>
              <a:t>Berdasarkan</a:t>
            </a:r>
            <a:r>
              <a:rPr lang="en-US" sz="1400" dirty="0">
                <a:solidFill>
                  <a:srgbClr val="404040"/>
                </a:solidFill>
                <a:latin typeface="+mn-lt"/>
              </a:rPr>
              <a:t> data yang </a:t>
            </a:r>
            <a:r>
              <a:rPr lang="en-US" sz="1400" dirty="0" err="1">
                <a:solidFill>
                  <a:srgbClr val="404040"/>
                </a:solidFill>
                <a:latin typeface="+mn-lt"/>
              </a:rPr>
              <a:t>ada</a:t>
            </a:r>
            <a:r>
              <a:rPr lang="en-US" sz="1400" dirty="0">
                <a:solidFill>
                  <a:srgbClr val="404040"/>
                </a:solidFill>
                <a:latin typeface="+mn-lt"/>
              </a:rPr>
              <a:t> Perusahaan </a:t>
            </a:r>
            <a:r>
              <a:rPr lang="en-US" sz="1400" dirty="0" err="1">
                <a:solidFill>
                  <a:srgbClr val="404040"/>
                </a:solidFill>
                <a:latin typeface="+mn-lt"/>
              </a:rPr>
              <a:t>dapat</a:t>
            </a:r>
            <a:r>
              <a:rPr lang="en-US" sz="1400" dirty="0">
                <a:solidFill>
                  <a:srgbClr val="404040"/>
                </a:solidFill>
                <a:latin typeface="+mn-lt"/>
              </a:rPr>
              <a:t> </a:t>
            </a:r>
            <a:r>
              <a:rPr lang="en-US" sz="1400" dirty="0" err="1">
                <a:solidFill>
                  <a:srgbClr val="404040"/>
                </a:solidFill>
                <a:latin typeface="+mn-lt"/>
              </a:rPr>
              <a:t>melakukan</a:t>
            </a:r>
            <a:r>
              <a:rPr lang="en-US" sz="1400" dirty="0">
                <a:solidFill>
                  <a:srgbClr val="404040"/>
                </a:solidFill>
                <a:latin typeface="+mn-lt"/>
              </a:rPr>
              <a:t> Analisa </a:t>
            </a:r>
            <a:r>
              <a:rPr lang="en-US" sz="1400" dirty="0" err="1">
                <a:solidFill>
                  <a:srgbClr val="404040"/>
                </a:solidFill>
                <a:latin typeface="+mn-lt"/>
              </a:rPr>
              <a:t>lebih</a:t>
            </a:r>
            <a:r>
              <a:rPr lang="en-US" sz="1400" dirty="0">
                <a:solidFill>
                  <a:srgbClr val="404040"/>
                </a:solidFill>
                <a:latin typeface="+mn-lt"/>
              </a:rPr>
              <a:t> </a:t>
            </a:r>
            <a:r>
              <a:rPr lang="en-US" sz="1400" dirty="0" err="1">
                <a:solidFill>
                  <a:srgbClr val="404040"/>
                </a:solidFill>
                <a:latin typeface="+mn-lt"/>
              </a:rPr>
              <a:t>lanjut</a:t>
            </a:r>
            <a:r>
              <a:rPr lang="en-US" sz="1400" dirty="0">
                <a:solidFill>
                  <a:srgbClr val="404040"/>
                </a:solidFill>
                <a:latin typeface="+mn-lt"/>
              </a:rPr>
              <a:t> </a:t>
            </a:r>
            <a:r>
              <a:rPr lang="en-US" sz="1400" dirty="0" err="1">
                <a:solidFill>
                  <a:srgbClr val="404040"/>
                </a:solidFill>
                <a:latin typeface="+mn-lt"/>
              </a:rPr>
              <a:t>untuk</a:t>
            </a:r>
            <a:r>
              <a:rPr lang="en-US" sz="1400" dirty="0">
                <a:solidFill>
                  <a:srgbClr val="404040"/>
                </a:solidFill>
                <a:latin typeface="+mn-lt"/>
              </a:rPr>
              <a:t> </a:t>
            </a:r>
            <a:r>
              <a:rPr lang="en-US" sz="1400" dirty="0" err="1">
                <a:solidFill>
                  <a:srgbClr val="404040"/>
                </a:solidFill>
                <a:latin typeface="+mn-lt"/>
              </a:rPr>
              <a:t>mengetahui</a:t>
            </a:r>
            <a:r>
              <a:rPr lang="en-US" sz="1400" dirty="0">
                <a:solidFill>
                  <a:srgbClr val="404040"/>
                </a:solidFill>
                <a:latin typeface="+mn-lt"/>
              </a:rPr>
              <a:t> </a:t>
            </a:r>
            <a:r>
              <a:rPr lang="en-US" sz="1400" dirty="0" err="1">
                <a:solidFill>
                  <a:srgbClr val="404040"/>
                </a:solidFill>
                <a:latin typeface="+mn-lt"/>
              </a:rPr>
              <a:t>metode</a:t>
            </a:r>
            <a:r>
              <a:rPr lang="en-US" sz="1400" dirty="0">
                <a:solidFill>
                  <a:srgbClr val="404040"/>
                </a:solidFill>
                <a:latin typeface="+mn-lt"/>
              </a:rPr>
              <a:t> </a:t>
            </a:r>
            <a:r>
              <a:rPr lang="en-US" sz="1400" dirty="0" err="1">
                <a:solidFill>
                  <a:srgbClr val="404040"/>
                </a:solidFill>
                <a:latin typeface="+mn-lt"/>
              </a:rPr>
              <a:t>pembayaran</a:t>
            </a:r>
            <a:r>
              <a:rPr lang="en-US" sz="1400" dirty="0">
                <a:solidFill>
                  <a:srgbClr val="404040"/>
                </a:solidFill>
                <a:latin typeface="+mn-lt"/>
              </a:rPr>
              <a:t> dan </a:t>
            </a:r>
            <a:r>
              <a:rPr lang="en-US" sz="1400" dirty="0" err="1">
                <a:solidFill>
                  <a:srgbClr val="404040"/>
                </a:solidFill>
                <a:latin typeface="+mn-lt"/>
              </a:rPr>
              <a:t>produk</a:t>
            </a:r>
            <a:r>
              <a:rPr lang="en-US" sz="1400" dirty="0">
                <a:solidFill>
                  <a:srgbClr val="404040"/>
                </a:solidFill>
                <a:latin typeface="+mn-lt"/>
              </a:rPr>
              <a:t> yang </a:t>
            </a:r>
            <a:r>
              <a:rPr lang="en-US" sz="1400" dirty="0" err="1">
                <a:solidFill>
                  <a:srgbClr val="404040"/>
                </a:solidFill>
                <a:latin typeface="+mn-lt"/>
              </a:rPr>
              <a:t>diminati</a:t>
            </a:r>
            <a:r>
              <a:rPr lang="en-US" sz="1400" dirty="0">
                <a:solidFill>
                  <a:srgbClr val="404040"/>
                </a:solidFill>
                <a:latin typeface="+mn-lt"/>
              </a:rPr>
              <a:t>, agar </a:t>
            </a:r>
            <a:r>
              <a:rPr lang="en-US" sz="1400" dirty="0" err="1">
                <a:solidFill>
                  <a:srgbClr val="404040"/>
                </a:solidFill>
                <a:latin typeface="+mn-lt"/>
              </a:rPr>
              <a:t>dapat</a:t>
            </a:r>
            <a:r>
              <a:rPr lang="en-US" sz="1400" dirty="0">
                <a:solidFill>
                  <a:srgbClr val="404040"/>
                </a:solidFill>
                <a:latin typeface="+mn-lt"/>
              </a:rPr>
              <a:t> </a:t>
            </a:r>
            <a:r>
              <a:rPr lang="en-US" sz="1400" dirty="0" err="1">
                <a:solidFill>
                  <a:srgbClr val="404040"/>
                </a:solidFill>
                <a:latin typeface="+mn-lt"/>
              </a:rPr>
              <a:t>meningkatkan</a:t>
            </a:r>
            <a:r>
              <a:rPr lang="en-US" sz="1400" dirty="0">
                <a:solidFill>
                  <a:srgbClr val="404040"/>
                </a:solidFill>
                <a:latin typeface="+mn-lt"/>
              </a:rPr>
              <a:t> </a:t>
            </a:r>
            <a:r>
              <a:rPr lang="en-US" sz="1400" dirty="0" err="1">
                <a:solidFill>
                  <a:srgbClr val="404040"/>
                </a:solidFill>
                <a:latin typeface="+mn-lt"/>
              </a:rPr>
              <a:t>minat</a:t>
            </a:r>
            <a:r>
              <a:rPr lang="en-US" sz="1400" dirty="0">
                <a:solidFill>
                  <a:srgbClr val="404040"/>
                </a:solidFill>
                <a:latin typeface="+mn-lt"/>
              </a:rPr>
              <a:t> customer </a:t>
            </a:r>
            <a:r>
              <a:rPr lang="en-US" sz="1400" dirty="0" err="1">
                <a:solidFill>
                  <a:srgbClr val="404040"/>
                </a:solidFill>
                <a:latin typeface="+mn-lt"/>
              </a:rPr>
              <a:t>dalam</a:t>
            </a:r>
            <a:r>
              <a:rPr lang="en-US" sz="1400" dirty="0">
                <a:solidFill>
                  <a:srgbClr val="404040"/>
                </a:solidFill>
                <a:latin typeface="+mn-lt"/>
              </a:rPr>
              <a:t> </a:t>
            </a:r>
            <a:r>
              <a:rPr lang="en-US" sz="1400" dirty="0" err="1">
                <a:solidFill>
                  <a:srgbClr val="404040"/>
                </a:solidFill>
                <a:latin typeface="+mn-lt"/>
              </a:rPr>
              <a:t>melakukan</a:t>
            </a:r>
            <a:r>
              <a:rPr lang="en-US" sz="1400" dirty="0">
                <a:solidFill>
                  <a:srgbClr val="404040"/>
                </a:solidFill>
                <a:latin typeface="+mn-lt"/>
              </a:rPr>
              <a:t> </a:t>
            </a:r>
            <a:r>
              <a:rPr lang="en-US" sz="1400" dirty="0" err="1">
                <a:solidFill>
                  <a:srgbClr val="404040"/>
                </a:solidFill>
                <a:latin typeface="+mn-lt"/>
              </a:rPr>
              <a:t>transaksi</a:t>
            </a:r>
            <a:r>
              <a:rPr lang="en-US" sz="1400" dirty="0">
                <a:solidFill>
                  <a:srgbClr val="404040"/>
                </a:solidFill>
                <a:latin typeface="+mn-lt"/>
              </a:rPr>
              <a:t>. </a:t>
            </a:r>
            <a:endParaRPr lang="en-US" sz="1400" b="1" dirty="0">
              <a:solidFill>
                <a:srgbClr val="404040"/>
              </a:solidFill>
              <a:latin typeface="+mn-lt"/>
            </a:endParaRPr>
          </a:p>
          <a:p>
            <a:pPr marL="133350" indent="0">
              <a:buClr>
                <a:schemeClr val="dk1"/>
              </a:buClr>
              <a:buSzPts val="1500"/>
              <a:buFont typeface="Arial"/>
              <a:buNone/>
            </a:pPr>
            <a:endParaRPr lang="en-US" sz="1400" dirty="0">
              <a:solidFill>
                <a:srgbClr val="404040"/>
              </a:solidFill>
              <a:latin typeface="+mn-lt"/>
            </a:endParaRPr>
          </a:p>
        </p:txBody>
      </p:sp>
    </p:spTree>
    <p:extLst>
      <p:ext uri="{BB962C8B-B14F-4D97-AF65-F5344CB8AC3E}">
        <p14:creationId xmlns:p14="http://schemas.microsoft.com/office/powerpoint/2010/main" val="404617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5550008" y="823775"/>
            <a:ext cx="3417981" cy="3796525"/>
          </a:xfrm>
          <a:prstGeom prst="rect">
            <a:avLst/>
          </a:prstGeom>
        </p:spPr>
        <p:txBody>
          <a:bodyPr spcFirstLastPara="1" wrap="square" lIns="91425" tIns="91425" rIns="91425" bIns="91425" anchor="t" anchorCtr="0">
            <a:normAutofit/>
          </a:bodyPr>
          <a:lstStyle/>
          <a:p>
            <a:pPr marL="304800" indent="-171450">
              <a:buClr>
                <a:schemeClr val="dk1"/>
              </a:buClr>
              <a:buSzPts val="1500"/>
              <a:buFont typeface="Wingdings" panose="05000000000000000000" pitchFamily="2" charset="2"/>
              <a:buChar char="Ø"/>
            </a:pPr>
            <a:r>
              <a:rPr lang="en-US" sz="1200" dirty="0" err="1">
                <a:solidFill>
                  <a:schemeClr val="dk1"/>
                </a:solidFill>
              </a:rPr>
              <a:t>Membuat</a:t>
            </a:r>
            <a:r>
              <a:rPr lang="en-US" sz="1200" dirty="0">
                <a:solidFill>
                  <a:schemeClr val="dk1"/>
                </a:solidFill>
              </a:rPr>
              <a:t> Database</a:t>
            </a:r>
          </a:p>
          <a:p>
            <a:pPr marL="304800" indent="-171450">
              <a:buClr>
                <a:schemeClr val="dk1"/>
              </a:buClr>
              <a:buSzPts val="1500"/>
              <a:buFont typeface="Wingdings" panose="05000000000000000000" pitchFamily="2" charset="2"/>
              <a:buChar char="Ø"/>
            </a:pPr>
            <a:r>
              <a:rPr lang="en-US" sz="1200" dirty="0" err="1">
                <a:solidFill>
                  <a:schemeClr val="dk1"/>
                </a:solidFill>
              </a:rPr>
              <a:t>Membuat</a:t>
            </a:r>
            <a:r>
              <a:rPr lang="en-US" sz="1200" dirty="0">
                <a:solidFill>
                  <a:schemeClr val="dk1"/>
                </a:solidFill>
              </a:rPr>
              <a:t> </a:t>
            </a:r>
            <a:r>
              <a:rPr lang="en-US" sz="1200" dirty="0" err="1">
                <a:solidFill>
                  <a:schemeClr val="dk1"/>
                </a:solidFill>
              </a:rPr>
              <a:t>Tabel</a:t>
            </a:r>
            <a:r>
              <a:rPr lang="en-US" sz="1200" dirty="0">
                <a:solidFill>
                  <a:schemeClr val="dk1"/>
                </a:solidFill>
              </a:rPr>
              <a:t> </a:t>
            </a:r>
          </a:p>
          <a:p>
            <a:pPr marL="762000" lvl="1" indent="-171450">
              <a:buClr>
                <a:schemeClr val="dk1"/>
              </a:buClr>
              <a:buSzPts val="1500"/>
              <a:buFont typeface="Arial" panose="020B0604020202020204" pitchFamily="34" charset="0"/>
              <a:buChar char="•"/>
            </a:pPr>
            <a:r>
              <a:rPr lang="en-US" sz="1200" dirty="0" err="1">
                <a:solidFill>
                  <a:schemeClr val="dk1"/>
                </a:solidFill>
              </a:rPr>
              <a:t>Membuat</a:t>
            </a:r>
            <a:r>
              <a:rPr lang="en-US" sz="1200" dirty="0">
                <a:solidFill>
                  <a:schemeClr val="dk1"/>
                </a:solidFill>
              </a:rPr>
              <a:t>  </a:t>
            </a:r>
            <a:r>
              <a:rPr lang="en-US" sz="1200" dirty="0" err="1">
                <a:solidFill>
                  <a:schemeClr val="dk1"/>
                </a:solidFill>
              </a:rPr>
              <a:t>kolom</a:t>
            </a:r>
            <a:endParaRPr lang="en-US" sz="1200" dirty="0">
              <a:solidFill>
                <a:schemeClr val="dk1"/>
              </a:solidFill>
            </a:endParaRPr>
          </a:p>
          <a:p>
            <a:pPr marL="762000" lvl="1" indent="-171450">
              <a:buClr>
                <a:schemeClr val="dk1"/>
              </a:buClr>
              <a:buSzPts val="1500"/>
              <a:buFont typeface="Arial" panose="020B0604020202020204" pitchFamily="34" charset="0"/>
              <a:buChar char="•"/>
            </a:pPr>
            <a:r>
              <a:rPr lang="en-US" sz="1200" dirty="0" err="1">
                <a:solidFill>
                  <a:schemeClr val="dk1"/>
                </a:solidFill>
              </a:rPr>
              <a:t>Mengatur</a:t>
            </a:r>
            <a:r>
              <a:rPr lang="en-US" sz="1200" dirty="0">
                <a:solidFill>
                  <a:schemeClr val="dk1"/>
                </a:solidFill>
              </a:rPr>
              <a:t> </a:t>
            </a:r>
            <a:r>
              <a:rPr lang="en-US" sz="1200" dirty="0" err="1">
                <a:solidFill>
                  <a:schemeClr val="dk1"/>
                </a:solidFill>
              </a:rPr>
              <a:t>tipe</a:t>
            </a:r>
            <a:r>
              <a:rPr lang="en-US" sz="1200" dirty="0">
                <a:solidFill>
                  <a:schemeClr val="dk1"/>
                </a:solidFill>
              </a:rPr>
              <a:t> data</a:t>
            </a:r>
          </a:p>
          <a:p>
            <a:pPr marL="133350" indent="0">
              <a:buClr>
                <a:schemeClr val="dk1"/>
              </a:buClr>
              <a:buSzPts val="1500"/>
              <a:buNone/>
            </a:pPr>
            <a:endParaRPr lang="en-US" sz="1200" dirty="0">
              <a:solidFill>
                <a:schemeClr val="dk1"/>
              </a:solidFill>
            </a:endParaRPr>
          </a:p>
          <a:p>
            <a:pPr marL="133350" indent="0">
              <a:buClr>
                <a:schemeClr val="dk1"/>
              </a:buClr>
              <a:buSzPts val="1500"/>
              <a:buNone/>
            </a:pPr>
            <a:endParaRPr lang="en-US" sz="1200" dirty="0">
              <a:solidFill>
                <a:schemeClr val="dk1"/>
              </a:solidFill>
            </a:endParaRPr>
          </a:p>
          <a:p>
            <a:pPr marL="304800" indent="-171450">
              <a:buClr>
                <a:schemeClr val="dk1"/>
              </a:buClr>
              <a:buSzPts val="1500"/>
              <a:buFont typeface="Wingdings" panose="05000000000000000000" pitchFamily="2" charset="2"/>
              <a:buChar char="Ø"/>
            </a:pPr>
            <a:r>
              <a:rPr lang="en-US" sz="1200" dirty="0" err="1">
                <a:solidFill>
                  <a:schemeClr val="dk1"/>
                </a:solidFill>
              </a:rPr>
              <a:t>Memasukkan</a:t>
            </a:r>
            <a:r>
              <a:rPr lang="en-US" sz="1200" dirty="0">
                <a:solidFill>
                  <a:schemeClr val="dk1"/>
                </a:solidFill>
              </a:rPr>
              <a:t> dataset </a:t>
            </a:r>
            <a:r>
              <a:rPr lang="en-US" sz="1200" dirty="0" err="1">
                <a:solidFill>
                  <a:schemeClr val="dk1"/>
                </a:solidFill>
              </a:rPr>
              <a:t>berupa</a:t>
            </a:r>
            <a:r>
              <a:rPr lang="en-US" sz="1200" dirty="0">
                <a:solidFill>
                  <a:schemeClr val="dk1"/>
                </a:solidFill>
              </a:rPr>
              <a:t> file csv </a:t>
            </a:r>
            <a:r>
              <a:rPr lang="en-US" sz="1200" dirty="0" err="1">
                <a:solidFill>
                  <a:schemeClr val="dk1"/>
                </a:solidFill>
              </a:rPr>
              <a:t>kedalam</a:t>
            </a:r>
            <a:r>
              <a:rPr lang="en-US" sz="1200" dirty="0">
                <a:solidFill>
                  <a:schemeClr val="dk1"/>
                </a:solidFill>
              </a:rPr>
              <a:t> database</a:t>
            </a:r>
          </a:p>
          <a:p>
            <a:pPr marL="304800" indent="-171450">
              <a:buClr>
                <a:schemeClr val="dk1"/>
              </a:buClr>
              <a:buSzPts val="1500"/>
              <a:buFont typeface="Wingdings" panose="05000000000000000000" pitchFamily="2" charset="2"/>
              <a:buChar char="Ø"/>
            </a:pPr>
            <a:endParaRPr lang="en-US" sz="1200" dirty="0">
              <a:solidFill>
                <a:schemeClr val="dk1"/>
              </a:solidFill>
            </a:endParaRPr>
          </a:p>
          <a:p>
            <a:pPr marL="304800" indent="-171450">
              <a:buClr>
                <a:schemeClr val="dk1"/>
              </a:buClr>
              <a:buSzPts val="1500"/>
              <a:buFont typeface="Wingdings" panose="05000000000000000000" pitchFamily="2" charset="2"/>
              <a:buChar char="Ø"/>
            </a:pPr>
            <a:endParaRPr lang="en-US" sz="1200" dirty="0">
              <a:solidFill>
                <a:schemeClr val="dk1"/>
              </a:solidFill>
            </a:endParaRPr>
          </a:p>
          <a:p>
            <a:pPr marL="304800" indent="-171450">
              <a:buClr>
                <a:schemeClr val="dk1"/>
              </a:buClr>
              <a:buSzPts val="1500"/>
              <a:buFont typeface="Wingdings" panose="05000000000000000000" pitchFamily="2" charset="2"/>
              <a:buChar char="Ø"/>
            </a:pPr>
            <a:endParaRPr lang="en-US" sz="1200" dirty="0">
              <a:solidFill>
                <a:schemeClr val="dk1"/>
              </a:solidFill>
            </a:endParaRPr>
          </a:p>
          <a:p>
            <a:pPr marL="304800" indent="-171450">
              <a:buClr>
                <a:schemeClr val="dk1"/>
              </a:buClr>
              <a:buSzPts val="1500"/>
              <a:buFont typeface="Wingdings" panose="05000000000000000000" pitchFamily="2" charset="2"/>
              <a:buChar char="Ø"/>
            </a:pPr>
            <a:endParaRPr lang="en-US" sz="1200" dirty="0">
              <a:solidFill>
                <a:schemeClr val="dk1"/>
              </a:solidFill>
            </a:endParaRPr>
          </a:p>
          <a:p>
            <a:pPr marL="304800" indent="-171450">
              <a:buClr>
                <a:schemeClr val="dk1"/>
              </a:buClr>
              <a:buSzPts val="1500"/>
              <a:buFont typeface="Wingdings" panose="05000000000000000000" pitchFamily="2" charset="2"/>
              <a:buChar char="Ø"/>
            </a:pPr>
            <a:r>
              <a:rPr lang="en-US" sz="1200" dirty="0" err="1">
                <a:solidFill>
                  <a:schemeClr val="dk1"/>
                </a:solidFill>
              </a:rPr>
              <a:t>Modifikasi</a:t>
            </a:r>
            <a:r>
              <a:rPr lang="en-US" sz="1200" dirty="0">
                <a:solidFill>
                  <a:schemeClr val="dk1"/>
                </a:solidFill>
              </a:rPr>
              <a:t> data</a:t>
            </a:r>
          </a:p>
          <a:p>
            <a:pPr marL="762000" lvl="1" indent="-171450">
              <a:buClr>
                <a:schemeClr val="dk1"/>
              </a:buClr>
              <a:buSzPts val="1500"/>
              <a:buFont typeface="Arial" panose="020B0604020202020204" pitchFamily="34" charset="0"/>
              <a:buChar char="•"/>
            </a:pPr>
            <a:r>
              <a:rPr lang="en-US" sz="1200" dirty="0" err="1">
                <a:solidFill>
                  <a:schemeClr val="dk1"/>
                </a:solidFill>
              </a:rPr>
              <a:t>Menambahkan</a:t>
            </a:r>
            <a:r>
              <a:rPr lang="en-US" sz="1200" dirty="0">
                <a:solidFill>
                  <a:schemeClr val="dk1"/>
                </a:solidFill>
              </a:rPr>
              <a:t> Primary key</a:t>
            </a:r>
          </a:p>
          <a:p>
            <a:pPr marL="762000" lvl="1" indent="-171450">
              <a:buClr>
                <a:schemeClr val="dk1"/>
              </a:buClr>
              <a:buSzPts val="1500"/>
              <a:buFont typeface="Arial" panose="020B0604020202020204" pitchFamily="34" charset="0"/>
              <a:buChar char="•"/>
            </a:pPr>
            <a:r>
              <a:rPr lang="en-US" sz="1200" dirty="0" err="1">
                <a:solidFill>
                  <a:schemeClr val="dk1"/>
                </a:solidFill>
              </a:rPr>
              <a:t>Menambahkan</a:t>
            </a:r>
            <a:r>
              <a:rPr lang="en-US" sz="1200" dirty="0">
                <a:solidFill>
                  <a:schemeClr val="dk1"/>
                </a:solidFill>
              </a:rPr>
              <a:t> Foreign Key</a:t>
            </a:r>
          </a:p>
          <a:p>
            <a:pPr marL="762000" lvl="1" indent="-171450">
              <a:buClr>
                <a:schemeClr val="dk1"/>
              </a:buClr>
              <a:buSzPts val="1500"/>
              <a:buFont typeface="Arial" panose="020B0604020202020204" pitchFamily="34" charset="0"/>
              <a:buChar char="•"/>
            </a:pPr>
            <a:r>
              <a:rPr lang="en-US" sz="1200" dirty="0" err="1">
                <a:solidFill>
                  <a:schemeClr val="dk1"/>
                </a:solidFill>
              </a:rPr>
              <a:t>Membuat</a:t>
            </a:r>
            <a:r>
              <a:rPr lang="en-US" sz="1200" dirty="0">
                <a:solidFill>
                  <a:schemeClr val="dk1"/>
                </a:solidFill>
              </a:rPr>
              <a:t> ALTER TABLE</a:t>
            </a:r>
          </a:p>
          <a:p>
            <a:pPr marL="304800" indent="-171450">
              <a:buClr>
                <a:schemeClr val="dk1"/>
              </a:buClr>
              <a:buSzPts val="1500"/>
              <a:buFont typeface="Wingdings" panose="05000000000000000000" pitchFamily="2" charset="2"/>
              <a:buChar char="Ø"/>
            </a:pPr>
            <a:r>
              <a:rPr lang="en-US" sz="1200" dirty="0">
                <a:solidFill>
                  <a:schemeClr val="dk1"/>
                </a:solidFill>
              </a:rPr>
              <a:t>Export ERD</a:t>
            </a:r>
          </a:p>
          <a:p>
            <a:pPr marL="590550" lvl="1" indent="0">
              <a:buClr>
                <a:schemeClr val="dk1"/>
              </a:buClr>
              <a:buSzPts val="1500"/>
              <a:buNone/>
            </a:pPr>
            <a:endParaRPr sz="1200" dirty="0">
              <a:solidFill>
                <a:schemeClr val="dk1"/>
              </a:solidFill>
            </a:endParaRPr>
          </a:p>
        </p:txBody>
      </p:sp>
      <p:pic>
        <p:nvPicPr>
          <p:cNvPr id="3" name="Picture 2">
            <a:extLst>
              <a:ext uri="{FF2B5EF4-FFF2-40B4-BE49-F238E27FC236}">
                <a16:creationId xmlns:a16="http://schemas.microsoft.com/office/drawing/2014/main" id="{5848C33A-FF29-4DDC-3B52-3E25A8037CC0}"/>
              </a:ext>
            </a:extLst>
          </p:cNvPr>
          <p:cNvPicPr>
            <a:picLocks noChangeAspect="1"/>
          </p:cNvPicPr>
          <p:nvPr/>
        </p:nvPicPr>
        <p:blipFill rotWithShape="1">
          <a:blip r:embed="rId3"/>
          <a:srcRect l="21907" r="16072"/>
          <a:stretch/>
        </p:blipFill>
        <p:spPr>
          <a:xfrm>
            <a:off x="176011" y="823775"/>
            <a:ext cx="4248903" cy="3456304"/>
          </a:xfrm>
          <a:prstGeom prst="rect">
            <a:avLst/>
          </a:prstGeom>
          <a:ln>
            <a:solidFill>
              <a:schemeClr val="accent5"/>
            </a:solidFill>
          </a:ln>
        </p:spPr>
      </p:pic>
      <p:sp>
        <p:nvSpPr>
          <p:cNvPr id="2" name="Google Shape;115;p27">
            <a:extLst>
              <a:ext uri="{FF2B5EF4-FFF2-40B4-BE49-F238E27FC236}">
                <a16:creationId xmlns:a16="http://schemas.microsoft.com/office/drawing/2014/main" id="{67DB6019-E1BF-9431-4EC0-B399549AF40A}"/>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4"/>
              </a:rPr>
              <a:t>Lihat atau Download ERD disini</a:t>
            </a:r>
            <a:endParaRPr sz="1100" dirty="0">
              <a:solidFill>
                <a:srgbClr val="000000"/>
              </a:solidFill>
              <a:hlinkClick r:id="rId4"/>
            </a:endParaRPr>
          </a:p>
          <a:p>
            <a:pPr marL="0" lvl="0" indent="0" algn="r" rtl="0">
              <a:lnSpc>
                <a:spcPct val="100000"/>
              </a:lnSpc>
              <a:spcBef>
                <a:spcPts val="0"/>
              </a:spcBef>
              <a:spcAft>
                <a:spcPts val="0"/>
              </a:spcAft>
              <a:buNone/>
            </a:pPr>
            <a:r>
              <a:rPr lang="en-US" sz="1100" dirty="0">
                <a:solidFill>
                  <a:srgbClr val="000000"/>
                </a:solidFill>
                <a:hlinkClick r:id="rId4"/>
              </a:rPr>
              <a:t>Query </a:t>
            </a:r>
            <a:r>
              <a:rPr lang="en-US" sz="1100" dirty="0" err="1">
                <a:solidFill>
                  <a:srgbClr val="000000"/>
                </a:solidFill>
                <a:hlinkClick r:id="rId4"/>
              </a:rPr>
              <a:t>selengkapnya</a:t>
            </a:r>
            <a:r>
              <a:rPr lang="en-US" sz="1100" dirty="0">
                <a:solidFill>
                  <a:srgbClr val="000000"/>
                </a:solidFill>
                <a:hlinkClick r:id="rId4"/>
              </a:rPr>
              <a:t> </a:t>
            </a:r>
            <a:r>
              <a:rPr lang="en-US" sz="1100" dirty="0" err="1">
                <a:solidFill>
                  <a:srgbClr val="000000"/>
                </a:solidFill>
                <a:hlinkClick r:id="rId4"/>
              </a:rPr>
              <a:t>dapat</a:t>
            </a:r>
            <a:r>
              <a:rPr lang="en-US" sz="1100" dirty="0">
                <a:solidFill>
                  <a:srgbClr val="000000"/>
                </a:solidFill>
                <a:hlinkClick r:id="rId4"/>
              </a:rPr>
              <a:t> </a:t>
            </a:r>
            <a:r>
              <a:rPr lang="en-US" sz="1100" dirty="0" err="1">
                <a:solidFill>
                  <a:srgbClr val="000000"/>
                </a:solidFill>
                <a:hlinkClick r:id="rId4"/>
              </a:rPr>
              <a:t>dilihat</a:t>
            </a:r>
            <a:r>
              <a:rPr lang="en-US" sz="1100" dirty="0">
                <a:solidFill>
                  <a:srgbClr val="000000"/>
                </a:solidFill>
                <a:hlinkClick r:id="rId4"/>
              </a:rPr>
              <a:t> </a:t>
            </a:r>
            <a:r>
              <a:rPr lang="en-US" sz="1100" dirty="0" err="1">
                <a:solidFill>
                  <a:srgbClr val="000000"/>
                </a:solidFill>
                <a:hlinkClick r:id="rId4"/>
              </a:rPr>
              <a:t>disini</a:t>
            </a:r>
            <a:endParaRPr lang="en-US" sz="1100" dirty="0">
              <a:solidFill>
                <a:srgbClr val="000000"/>
              </a:solidFill>
            </a:endParaRPr>
          </a:p>
        </p:txBody>
      </p:sp>
      <p:grpSp>
        <p:nvGrpSpPr>
          <p:cNvPr id="6" name="Group 5">
            <a:extLst>
              <a:ext uri="{FF2B5EF4-FFF2-40B4-BE49-F238E27FC236}">
                <a16:creationId xmlns:a16="http://schemas.microsoft.com/office/drawing/2014/main" id="{16B00FE3-6D19-5C8B-1C50-2DED75D576D8}"/>
              </a:ext>
            </a:extLst>
          </p:cNvPr>
          <p:cNvGrpSpPr/>
          <p:nvPr/>
        </p:nvGrpSpPr>
        <p:grpSpPr>
          <a:xfrm>
            <a:off x="4572000" y="823775"/>
            <a:ext cx="978010" cy="1028673"/>
            <a:chOff x="4719088" y="823775"/>
            <a:chExt cx="978010" cy="1028673"/>
          </a:xfrm>
        </p:grpSpPr>
        <p:sp>
          <p:nvSpPr>
            <p:cNvPr id="4" name="Flowchart: Off-page Connector 3" descr="erer">
              <a:extLst>
                <a:ext uri="{FF2B5EF4-FFF2-40B4-BE49-F238E27FC236}">
                  <a16:creationId xmlns:a16="http://schemas.microsoft.com/office/drawing/2014/main" id="{4B5A6447-D20C-A7D2-9E70-7214B22468B0}"/>
                </a:ext>
              </a:extLst>
            </p:cNvPr>
            <p:cNvSpPr/>
            <p:nvPr/>
          </p:nvSpPr>
          <p:spPr>
            <a:xfrm>
              <a:off x="4719088" y="823775"/>
              <a:ext cx="978010" cy="1028673"/>
            </a:xfrm>
            <a:prstGeom prst="flowChartOffpageConnector">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E17D2D8-585E-582B-1F38-1EEEA05294CC}"/>
                </a:ext>
              </a:extLst>
            </p:cNvPr>
            <p:cNvSpPr txBox="1"/>
            <p:nvPr/>
          </p:nvSpPr>
          <p:spPr>
            <a:xfrm>
              <a:off x="4722096" y="906001"/>
              <a:ext cx="975001" cy="430887"/>
            </a:xfrm>
            <a:prstGeom prst="rect">
              <a:avLst/>
            </a:prstGeom>
            <a:noFill/>
          </p:spPr>
          <p:txBody>
            <a:bodyPr wrap="square" rtlCol="0">
              <a:spAutoFit/>
            </a:bodyPr>
            <a:lstStyle/>
            <a:p>
              <a:pPr algn="ctr"/>
              <a:r>
                <a:rPr lang="en-US" sz="1100" dirty="0">
                  <a:solidFill>
                    <a:schemeClr val="bg1"/>
                  </a:solidFill>
                </a:rPr>
                <a:t>Create </a:t>
              </a:r>
            </a:p>
            <a:p>
              <a:pPr algn="ctr"/>
              <a:r>
                <a:rPr lang="en-US" sz="1100" dirty="0">
                  <a:solidFill>
                    <a:schemeClr val="bg1"/>
                  </a:solidFill>
                </a:rPr>
                <a:t>Workspace</a:t>
              </a:r>
            </a:p>
          </p:txBody>
        </p:sp>
      </p:grpSp>
      <p:grpSp>
        <p:nvGrpSpPr>
          <p:cNvPr id="7" name="Group 6">
            <a:extLst>
              <a:ext uri="{FF2B5EF4-FFF2-40B4-BE49-F238E27FC236}">
                <a16:creationId xmlns:a16="http://schemas.microsoft.com/office/drawing/2014/main" id="{EC97910F-5B0D-FAA2-6B02-550BE5A56889}"/>
              </a:ext>
            </a:extLst>
          </p:cNvPr>
          <p:cNvGrpSpPr/>
          <p:nvPr/>
        </p:nvGrpSpPr>
        <p:grpSpPr>
          <a:xfrm>
            <a:off x="4571997" y="2163587"/>
            <a:ext cx="978010" cy="1028673"/>
            <a:chOff x="4719088" y="823775"/>
            <a:chExt cx="978010" cy="1028673"/>
          </a:xfrm>
        </p:grpSpPr>
        <p:sp>
          <p:nvSpPr>
            <p:cNvPr id="8" name="Flowchart: Off-page Connector 7" descr="erer">
              <a:extLst>
                <a:ext uri="{FF2B5EF4-FFF2-40B4-BE49-F238E27FC236}">
                  <a16:creationId xmlns:a16="http://schemas.microsoft.com/office/drawing/2014/main" id="{27F88D4A-EC67-8D14-8A82-E0224D36DB6A}"/>
                </a:ext>
              </a:extLst>
            </p:cNvPr>
            <p:cNvSpPr/>
            <p:nvPr/>
          </p:nvSpPr>
          <p:spPr>
            <a:xfrm>
              <a:off x="4719088" y="823775"/>
              <a:ext cx="978010" cy="1028673"/>
            </a:xfrm>
            <a:prstGeom prst="flowChartOffpageConnector">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C8A8789-D62D-82E8-7548-721C14B7F4E2}"/>
                </a:ext>
              </a:extLst>
            </p:cNvPr>
            <p:cNvSpPr txBox="1"/>
            <p:nvPr/>
          </p:nvSpPr>
          <p:spPr>
            <a:xfrm>
              <a:off x="4722096" y="906001"/>
              <a:ext cx="975001" cy="430887"/>
            </a:xfrm>
            <a:prstGeom prst="rect">
              <a:avLst/>
            </a:prstGeom>
            <a:noFill/>
          </p:spPr>
          <p:txBody>
            <a:bodyPr wrap="square" rtlCol="0">
              <a:spAutoFit/>
            </a:bodyPr>
            <a:lstStyle/>
            <a:p>
              <a:pPr algn="ctr"/>
              <a:r>
                <a:rPr lang="en-US" sz="1100" dirty="0">
                  <a:solidFill>
                    <a:schemeClr val="bg1"/>
                  </a:solidFill>
                </a:rPr>
                <a:t>Importing</a:t>
              </a:r>
            </a:p>
            <a:p>
              <a:pPr algn="ctr"/>
              <a:r>
                <a:rPr lang="en-US" sz="1100" dirty="0">
                  <a:solidFill>
                    <a:schemeClr val="bg1"/>
                  </a:solidFill>
                </a:rPr>
                <a:t>Data</a:t>
              </a:r>
            </a:p>
          </p:txBody>
        </p:sp>
      </p:grpSp>
      <p:grpSp>
        <p:nvGrpSpPr>
          <p:cNvPr id="10" name="Group 9">
            <a:extLst>
              <a:ext uri="{FF2B5EF4-FFF2-40B4-BE49-F238E27FC236}">
                <a16:creationId xmlns:a16="http://schemas.microsoft.com/office/drawing/2014/main" id="{2C8D7B21-62F5-7C59-4A02-A81C130FDE99}"/>
              </a:ext>
            </a:extLst>
          </p:cNvPr>
          <p:cNvGrpSpPr/>
          <p:nvPr/>
        </p:nvGrpSpPr>
        <p:grpSpPr>
          <a:xfrm>
            <a:off x="4571996" y="3503399"/>
            <a:ext cx="978010" cy="1028673"/>
            <a:chOff x="4719088" y="823775"/>
            <a:chExt cx="978010" cy="1028673"/>
          </a:xfrm>
        </p:grpSpPr>
        <p:sp>
          <p:nvSpPr>
            <p:cNvPr id="11" name="Flowchart: Off-page Connector 10" descr="erer">
              <a:extLst>
                <a:ext uri="{FF2B5EF4-FFF2-40B4-BE49-F238E27FC236}">
                  <a16:creationId xmlns:a16="http://schemas.microsoft.com/office/drawing/2014/main" id="{DEF91C32-1C62-D8B1-5AF8-7D653D93DDC5}"/>
                </a:ext>
              </a:extLst>
            </p:cNvPr>
            <p:cNvSpPr/>
            <p:nvPr/>
          </p:nvSpPr>
          <p:spPr>
            <a:xfrm>
              <a:off x="4719088" y="823775"/>
              <a:ext cx="978010" cy="1028673"/>
            </a:xfrm>
            <a:prstGeom prst="flowChartOffpageConnector">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468A950-BABD-4294-1D64-609341C2AB6B}"/>
                </a:ext>
              </a:extLst>
            </p:cNvPr>
            <p:cNvSpPr txBox="1"/>
            <p:nvPr/>
          </p:nvSpPr>
          <p:spPr>
            <a:xfrm>
              <a:off x="4722096" y="906001"/>
              <a:ext cx="975001" cy="769441"/>
            </a:xfrm>
            <a:prstGeom prst="rect">
              <a:avLst/>
            </a:prstGeom>
            <a:noFill/>
          </p:spPr>
          <p:txBody>
            <a:bodyPr wrap="square" rtlCol="0">
              <a:spAutoFit/>
            </a:bodyPr>
            <a:lstStyle/>
            <a:p>
              <a:pPr algn="ctr"/>
              <a:r>
                <a:rPr lang="en-US" sz="1100" dirty="0">
                  <a:solidFill>
                    <a:schemeClr val="bg1"/>
                  </a:solidFill>
                </a:rPr>
                <a:t>Build Entity </a:t>
              </a:r>
            </a:p>
            <a:p>
              <a:pPr algn="ctr"/>
              <a:r>
                <a:rPr lang="en-US" sz="1100" dirty="0">
                  <a:solidFill>
                    <a:schemeClr val="bg1"/>
                  </a:solidFill>
                </a:rPr>
                <a:t>Relationship </a:t>
              </a:r>
            </a:p>
            <a:p>
              <a:pPr algn="ctr"/>
              <a:r>
                <a:rPr lang="en-US" sz="1100" dirty="0">
                  <a:solidFill>
                    <a:schemeClr val="bg1"/>
                  </a:solidFill>
                </a:rPr>
                <a:t>Data</a:t>
              </a:r>
            </a:p>
            <a:p>
              <a:pPr algn="ctr"/>
              <a:r>
                <a:rPr lang="en-US" sz="1100" dirty="0">
                  <a:solidFill>
                    <a:schemeClr val="bg1"/>
                  </a:solidFill>
                </a:rPr>
                <a:t>(ERD)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0" y="863950"/>
            <a:ext cx="9144000" cy="3705000"/>
          </a:xfrm>
          <a:prstGeom prst="rect">
            <a:avLst/>
          </a:prstGeom>
        </p:spPr>
        <p:txBody>
          <a:bodyPr spcFirstLastPara="1" wrap="square" lIns="91425" tIns="91425" rIns="91425" bIns="91425" anchor="t" anchorCtr="0">
            <a:normAutofit/>
          </a:bodyPr>
          <a:lstStyle/>
          <a:p>
            <a:pPr marL="419100" lvl="0" indent="-285750" algn="l" rtl="0">
              <a:spcBef>
                <a:spcPts val="0"/>
              </a:spcBef>
              <a:spcAft>
                <a:spcPts val="0"/>
              </a:spcAft>
              <a:buClr>
                <a:schemeClr val="dk1"/>
              </a:buClr>
              <a:buSzPts val="1500"/>
              <a:buFont typeface="Wingdings" panose="05000000000000000000" pitchFamily="2" charset="2"/>
              <a:buChar char="Ø"/>
            </a:pPr>
            <a:r>
              <a:rPr lang="en" sz="1400" dirty="0">
                <a:solidFill>
                  <a:schemeClr val="dk1"/>
                </a:solidFill>
              </a:rPr>
              <a:t>Master tabel:</a:t>
            </a:r>
          </a:p>
          <a:p>
            <a:pPr marL="876300" lvl="1" indent="-285750">
              <a:buClr>
                <a:schemeClr val="dk1"/>
              </a:buClr>
              <a:buSzPts val="1500"/>
              <a:buFont typeface="Arial" panose="020B0604020202020204" pitchFamily="34" charset="0"/>
              <a:buChar char="•"/>
            </a:pPr>
            <a:r>
              <a:rPr lang="en" dirty="0">
                <a:solidFill>
                  <a:schemeClr val="dk1"/>
                </a:solidFill>
              </a:rPr>
              <a:t>Rata-rata Monthly Active User (MAU) per tahun, </a:t>
            </a:r>
          </a:p>
          <a:p>
            <a:pPr marL="876300" lvl="1" indent="-285750">
              <a:buClr>
                <a:schemeClr val="dk1"/>
              </a:buClr>
              <a:buSzPts val="1500"/>
              <a:buFont typeface="Arial" panose="020B0604020202020204" pitchFamily="34" charset="0"/>
              <a:buChar char="•"/>
            </a:pPr>
            <a:r>
              <a:rPr lang="en" dirty="0">
                <a:solidFill>
                  <a:schemeClr val="dk1"/>
                </a:solidFill>
              </a:rPr>
              <a:t>Total customer baru per tahun, </a:t>
            </a:r>
          </a:p>
          <a:p>
            <a:pPr marL="876300" lvl="1" indent="-285750">
              <a:buClr>
                <a:schemeClr val="dk1"/>
              </a:buClr>
              <a:buSzPts val="1500"/>
              <a:buFont typeface="Arial" panose="020B0604020202020204" pitchFamily="34" charset="0"/>
              <a:buChar char="•"/>
            </a:pPr>
            <a:r>
              <a:rPr lang="en" dirty="0">
                <a:solidFill>
                  <a:schemeClr val="dk1"/>
                </a:solidFill>
              </a:rPr>
              <a:t>Jumlah customer yang melakukan repeat order per tahun, </a:t>
            </a:r>
          </a:p>
          <a:p>
            <a:pPr marL="876300" lvl="1" indent="-285750">
              <a:buClr>
                <a:schemeClr val="dk1"/>
              </a:buClr>
              <a:buSzPts val="1500"/>
              <a:buFont typeface="Arial" panose="020B0604020202020204" pitchFamily="34" charset="0"/>
              <a:buChar char="•"/>
            </a:pPr>
            <a:r>
              <a:rPr lang="en" dirty="0">
                <a:solidFill>
                  <a:schemeClr val="dk1"/>
                </a:solidFill>
              </a:rPr>
              <a:t>Rata-rata frekuensi order untuk setiap tahun.</a:t>
            </a:r>
            <a:endParaRPr dirty="0">
              <a:solidFill>
                <a:schemeClr val="dk1"/>
              </a:solidFill>
            </a:endParaRPr>
          </a:p>
        </p:txBody>
      </p:sp>
      <p:pic>
        <p:nvPicPr>
          <p:cNvPr id="3" name="Picture 2">
            <a:extLst>
              <a:ext uri="{FF2B5EF4-FFF2-40B4-BE49-F238E27FC236}">
                <a16:creationId xmlns:a16="http://schemas.microsoft.com/office/drawing/2014/main" id="{C14F3ACB-AE49-69A6-D29E-E58F55E1E0A8}"/>
              </a:ext>
            </a:extLst>
          </p:cNvPr>
          <p:cNvPicPr>
            <a:picLocks noChangeAspect="1"/>
          </p:cNvPicPr>
          <p:nvPr/>
        </p:nvPicPr>
        <p:blipFill rotWithShape="1">
          <a:blip r:embed="rId3"/>
          <a:srcRect t="2603"/>
          <a:stretch/>
        </p:blipFill>
        <p:spPr>
          <a:xfrm>
            <a:off x="972994" y="2770871"/>
            <a:ext cx="7198011" cy="1238422"/>
          </a:xfrm>
          <a:prstGeom prst="rect">
            <a:avLst/>
          </a:prstGeom>
          <a:ln>
            <a:solidFill>
              <a:schemeClr val="accent5"/>
            </a:solidFill>
          </a:ln>
        </p:spPr>
      </p:pic>
      <p:sp>
        <p:nvSpPr>
          <p:cNvPr id="2" name="Google Shape;55;p13">
            <a:extLst>
              <a:ext uri="{FF2B5EF4-FFF2-40B4-BE49-F238E27FC236}">
                <a16:creationId xmlns:a16="http://schemas.microsoft.com/office/drawing/2014/main" id="{F7910907-AB9A-ABB4-F718-5E8C7B17A3CA}"/>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4"/>
              </a:rPr>
              <a:t>Query selengkapnya dapat dilihat disini</a:t>
            </a:r>
            <a:endParaRPr sz="1100"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sp>
        <p:nvSpPr>
          <p:cNvPr id="56" name="Google Shape;56;p13"/>
          <p:cNvSpPr txBox="1">
            <a:spLocks noGrp="1"/>
          </p:cNvSpPr>
          <p:nvPr>
            <p:ph type="body" idx="1"/>
          </p:nvPr>
        </p:nvSpPr>
        <p:spPr>
          <a:xfrm>
            <a:off x="0" y="2493594"/>
            <a:ext cx="9144000" cy="2359760"/>
          </a:xfrm>
          <a:prstGeom prst="rect">
            <a:avLst/>
          </a:prstGeom>
        </p:spPr>
        <p:txBody>
          <a:bodyPr spcFirstLastPara="1" wrap="square" lIns="91425" tIns="91425" rIns="91425" bIns="91425" anchor="t" anchorCtr="0">
            <a:normAutofit lnSpcReduction="10000"/>
          </a:bodyPr>
          <a:lstStyle/>
          <a:p>
            <a:pPr marL="133350" indent="0">
              <a:buClr>
                <a:schemeClr val="dk1"/>
              </a:buClr>
              <a:buSzPts val="1500"/>
              <a:buNone/>
            </a:pPr>
            <a:r>
              <a:rPr lang="en" sz="1100" b="1" dirty="0">
                <a:solidFill>
                  <a:schemeClr val="dk1"/>
                </a:solidFill>
              </a:rPr>
              <a:t>Insights:</a:t>
            </a:r>
          </a:p>
          <a:p>
            <a:pPr marL="133350" indent="0">
              <a:buClr>
                <a:schemeClr val="dk1"/>
              </a:buClr>
              <a:buSzPts val="1500"/>
              <a:buNone/>
            </a:pPr>
            <a:endParaRPr lang="en" sz="1100" b="1" dirty="0">
              <a:solidFill>
                <a:schemeClr val="dk1"/>
              </a:solidFill>
            </a:endParaRPr>
          </a:p>
          <a:p>
            <a:pPr marL="419100" indent="-285750">
              <a:buClr>
                <a:schemeClr val="dk1"/>
              </a:buClr>
              <a:buSzPts val="1500"/>
            </a:pPr>
            <a:r>
              <a:rPr lang="en" sz="1100" dirty="0">
                <a:solidFill>
                  <a:schemeClr val="dk1"/>
                </a:solidFill>
              </a:rPr>
              <a:t>Berdasarkan grafik diketahui </a:t>
            </a:r>
            <a:r>
              <a:rPr lang="en" sz="1100" b="1" dirty="0">
                <a:solidFill>
                  <a:schemeClr val="dk1"/>
                </a:solidFill>
              </a:rPr>
              <a:t>terjadinya peningkatan jumlah customer baru yang sangat signifikan </a:t>
            </a:r>
            <a:r>
              <a:rPr lang="en" sz="1100" dirty="0">
                <a:solidFill>
                  <a:schemeClr val="dk1"/>
                </a:solidFill>
              </a:rPr>
              <a:t>pada tahun 2017 sebanyak 43.708 ucstomer dan terus berlanjut pada tahun 2018 sebanyak 52.062 customer baru yang mendaftar. </a:t>
            </a:r>
            <a:r>
              <a:rPr lang="en-US" sz="1100" dirty="0">
                <a:solidFill>
                  <a:schemeClr val="dk1"/>
                </a:solidFill>
              </a:rPr>
              <a:t>H</a:t>
            </a:r>
            <a:r>
              <a:rPr lang="en" sz="1100" dirty="0">
                <a:solidFill>
                  <a:schemeClr val="dk1"/>
                </a:solidFill>
              </a:rPr>
              <a:t>al ini mempengaruhi rata-rata jumlah customer aktif yang mengalami peningkatan.</a:t>
            </a:r>
          </a:p>
          <a:p>
            <a:pPr marL="419100" indent="-285750">
              <a:buClr>
                <a:schemeClr val="dk1"/>
              </a:buClr>
              <a:buSzPts val="1500"/>
            </a:pPr>
            <a:endParaRPr lang="en" sz="1100" dirty="0">
              <a:solidFill>
                <a:schemeClr val="dk1"/>
              </a:solidFill>
            </a:endParaRPr>
          </a:p>
          <a:p>
            <a:pPr marL="419100" indent="-285750">
              <a:buClr>
                <a:schemeClr val="dk1"/>
              </a:buClr>
              <a:buSzPts val="1500"/>
            </a:pPr>
            <a:r>
              <a:rPr lang="en-US" sz="1100" dirty="0" err="1">
                <a:solidFill>
                  <a:schemeClr val="tx1"/>
                </a:solidFill>
              </a:rPr>
              <a:t>Terjadi</a:t>
            </a:r>
            <a:r>
              <a:rPr lang="en-US" sz="1100" dirty="0">
                <a:solidFill>
                  <a:schemeClr val="tx1"/>
                </a:solidFill>
              </a:rPr>
              <a:t> </a:t>
            </a:r>
            <a:r>
              <a:rPr lang="en-US" sz="1100" dirty="0" err="1">
                <a:solidFill>
                  <a:schemeClr val="tx1"/>
                </a:solidFill>
              </a:rPr>
              <a:t>peningkatan</a:t>
            </a:r>
            <a:r>
              <a:rPr lang="en-US" sz="1100" dirty="0">
                <a:solidFill>
                  <a:schemeClr val="tx1"/>
                </a:solidFill>
              </a:rPr>
              <a:t> </a:t>
            </a:r>
            <a:r>
              <a:rPr lang="en-US" sz="1100" dirty="0" err="1">
                <a:solidFill>
                  <a:schemeClr val="tx1"/>
                </a:solidFill>
              </a:rPr>
              <a:t>jumlah</a:t>
            </a:r>
            <a:r>
              <a:rPr lang="en-US" sz="1100" dirty="0">
                <a:solidFill>
                  <a:schemeClr val="tx1"/>
                </a:solidFill>
              </a:rPr>
              <a:t> </a:t>
            </a:r>
            <a:r>
              <a:rPr lang="en-US" sz="1100" dirty="0" err="1">
                <a:solidFill>
                  <a:schemeClr val="tx1"/>
                </a:solidFill>
              </a:rPr>
              <a:t>pelanggan</a:t>
            </a:r>
            <a:r>
              <a:rPr lang="en-US" sz="1100" dirty="0">
                <a:solidFill>
                  <a:schemeClr val="tx1"/>
                </a:solidFill>
              </a:rPr>
              <a:t> yang </a:t>
            </a:r>
            <a:r>
              <a:rPr lang="en-US" sz="1100" dirty="0" err="1">
                <a:solidFill>
                  <a:schemeClr val="tx1"/>
                </a:solidFill>
              </a:rPr>
              <a:t>melakukan</a:t>
            </a:r>
            <a:r>
              <a:rPr lang="en-US" sz="1100" dirty="0">
                <a:solidFill>
                  <a:schemeClr val="tx1"/>
                </a:solidFill>
              </a:rPr>
              <a:t> repeat order Pada 2017 </a:t>
            </a:r>
            <a:r>
              <a:rPr lang="en-US" sz="1100" dirty="0" err="1">
                <a:solidFill>
                  <a:schemeClr val="tx1"/>
                </a:solidFill>
              </a:rPr>
              <a:t>sebanyak</a:t>
            </a:r>
            <a:r>
              <a:rPr lang="en-US" sz="1100" dirty="0">
                <a:solidFill>
                  <a:schemeClr val="tx1"/>
                </a:solidFill>
              </a:rPr>
              <a:t> 1,256 repeat order, </a:t>
            </a:r>
            <a:r>
              <a:rPr lang="en-US" sz="1100" dirty="0" err="1">
                <a:solidFill>
                  <a:schemeClr val="tx1"/>
                </a:solidFill>
              </a:rPr>
              <a:t>tetapi</a:t>
            </a:r>
            <a:r>
              <a:rPr lang="en-US" sz="1100" dirty="0">
                <a:solidFill>
                  <a:schemeClr val="tx1"/>
                </a:solidFill>
              </a:rPr>
              <a:t> </a:t>
            </a:r>
            <a:r>
              <a:rPr lang="en-US" sz="1100" dirty="0" err="1">
                <a:solidFill>
                  <a:schemeClr val="tx1"/>
                </a:solidFill>
              </a:rPr>
              <a:t>mengallami</a:t>
            </a:r>
            <a:r>
              <a:rPr lang="en-US" sz="1100" dirty="0">
                <a:solidFill>
                  <a:schemeClr val="tx1"/>
                </a:solidFill>
              </a:rPr>
              <a:t> </a:t>
            </a:r>
            <a:r>
              <a:rPr lang="en-US" sz="1100" dirty="0" err="1">
                <a:solidFill>
                  <a:schemeClr val="tx1"/>
                </a:solidFill>
              </a:rPr>
              <a:t>penurunan</a:t>
            </a:r>
            <a:r>
              <a:rPr lang="en-US" sz="1100" dirty="0">
                <a:solidFill>
                  <a:schemeClr val="tx1"/>
                </a:solidFill>
              </a:rPr>
              <a:t> </a:t>
            </a:r>
            <a:r>
              <a:rPr lang="en-US" sz="1100" dirty="0" err="1">
                <a:solidFill>
                  <a:schemeClr val="tx1"/>
                </a:solidFill>
              </a:rPr>
              <a:t>menjadi</a:t>
            </a:r>
            <a:r>
              <a:rPr lang="en-US" sz="1100" dirty="0">
                <a:solidFill>
                  <a:schemeClr val="tx1"/>
                </a:solidFill>
              </a:rPr>
              <a:t> 1,167 pada 2018.</a:t>
            </a:r>
          </a:p>
          <a:p>
            <a:pPr marL="133350" indent="0">
              <a:buClr>
                <a:schemeClr val="dk1"/>
              </a:buClr>
              <a:buSzPts val="1500"/>
              <a:buNone/>
            </a:pPr>
            <a:endParaRPr lang="en" sz="1100" dirty="0">
              <a:solidFill>
                <a:schemeClr val="dk1"/>
              </a:solidFill>
            </a:endParaRPr>
          </a:p>
          <a:p>
            <a:pPr marL="419100" indent="-285750">
              <a:buClr>
                <a:schemeClr val="dk1"/>
              </a:buClr>
              <a:buSzPts val="1500"/>
            </a:pPr>
            <a:r>
              <a:rPr lang="en-US" sz="1100" dirty="0" err="1">
                <a:solidFill>
                  <a:schemeClr val="tx1"/>
                </a:solidFill>
              </a:rPr>
              <a:t>Peningkatan</a:t>
            </a:r>
            <a:r>
              <a:rPr lang="en-US" sz="1100" dirty="0">
                <a:solidFill>
                  <a:schemeClr val="tx1"/>
                </a:solidFill>
              </a:rPr>
              <a:t> </a:t>
            </a:r>
            <a:r>
              <a:rPr lang="en-US" sz="1100" dirty="0" err="1">
                <a:solidFill>
                  <a:schemeClr val="tx1"/>
                </a:solidFill>
              </a:rPr>
              <a:t>jumlah</a:t>
            </a:r>
            <a:r>
              <a:rPr lang="en-US" sz="1100" dirty="0">
                <a:solidFill>
                  <a:schemeClr val="tx1"/>
                </a:solidFill>
              </a:rPr>
              <a:t> </a:t>
            </a:r>
            <a:r>
              <a:rPr lang="en-US" sz="1100" dirty="0" err="1">
                <a:solidFill>
                  <a:schemeClr val="tx1"/>
                </a:solidFill>
              </a:rPr>
              <a:t>pelanggan</a:t>
            </a:r>
            <a:r>
              <a:rPr lang="en-US" sz="1100" dirty="0">
                <a:solidFill>
                  <a:schemeClr val="tx1"/>
                </a:solidFill>
              </a:rPr>
              <a:t> </a:t>
            </a:r>
            <a:r>
              <a:rPr lang="en-US" sz="1100" dirty="0" err="1">
                <a:solidFill>
                  <a:schemeClr val="tx1"/>
                </a:solidFill>
              </a:rPr>
              <a:t>baru</a:t>
            </a:r>
            <a:r>
              <a:rPr lang="en-US" sz="1100" dirty="0">
                <a:solidFill>
                  <a:schemeClr val="tx1"/>
                </a:solidFill>
              </a:rPr>
              <a:t> </a:t>
            </a:r>
            <a:r>
              <a:rPr lang="en-US" sz="1100" dirty="0" err="1">
                <a:solidFill>
                  <a:schemeClr val="tx1"/>
                </a:solidFill>
              </a:rPr>
              <a:t>secara</a:t>
            </a:r>
            <a:r>
              <a:rPr lang="en-US" sz="1100" dirty="0">
                <a:solidFill>
                  <a:schemeClr val="tx1"/>
                </a:solidFill>
              </a:rPr>
              <a:t> </a:t>
            </a:r>
            <a:r>
              <a:rPr lang="en-US" sz="1100" dirty="0" err="1">
                <a:solidFill>
                  <a:schemeClr val="tx1"/>
                </a:solidFill>
              </a:rPr>
              <a:t>signifikan</a:t>
            </a:r>
            <a:r>
              <a:rPr lang="en-US" sz="1100" dirty="0">
                <a:solidFill>
                  <a:schemeClr val="tx1"/>
                </a:solidFill>
              </a:rPr>
              <a:t> </a:t>
            </a:r>
            <a:r>
              <a:rPr lang="en-US" sz="1100" dirty="0" err="1">
                <a:solidFill>
                  <a:schemeClr val="tx1"/>
                </a:solidFill>
              </a:rPr>
              <a:t>mempengaruhi</a:t>
            </a:r>
            <a:r>
              <a:rPr lang="en-US" sz="1100" dirty="0">
                <a:solidFill>
                  <a:schemeClr val="tx1"/>
                </a:solidFill>
              </a:rPr>
              <a:t> </a:t>
            </a:r>
            <a:r>
              <a:rPr lang="en-US" sz="1100" dirty="0" err="1">
                <a:solidFill>
                  <a:schemeClr val="tx1"/>
                </a:solidFill>
              </a:rPr>
              <a:t>jumlah</a:t>
            </a:r>
            <a:r>
              <a:rPr lang="en-US" sz="1100" dirty="0">
                <a:solidFill>
                  <a:schemeClr val="tx1"/>
                </a:solidFill>
              </a:rPr>
              <a:t> </a:t>
            </a:r>
            <a:r>
              <a:rPr lang="en-US" sz="1100" dirty="0" err="1">
                <a:solidFill>
                  <a:schemeClr val="tx1"/>
                </a:solidFill>
              </a:rPr>
              <a:t>pengguna</a:t>
            </a:r>
            <a:r>
              <a:rPr lang="en-US" sz="1100" dirty="0">
                <a:solidFill>
                  <a:schemeClr val="tx1"/>
                </a:solidFill>
              </a:rPr>
              <a:t> </a:t>
            </a:r>
            <a:r>
              <a:rPr lang="en-US" sz="1100" dirty="0" err="1">
                <a:solidFill>
                  <a:schemeClr val="tx1"/>
                </a:solidFill>
              </a:rPr>
              <a:t>aktif</a:t>
            </a:r>
            <a:r>
              <a:rPr lang="en-US" sz="1100" dirty="0">
                <a:solidFill>
                  <a:schemeClr val="tx1"/>
                </a:solidFill>
              </a:rPr>
              <a:t> </a:t>
            </a:r>
            <a:r>
              <a:rPr lang="en-US" sz="1100" dirty="0" err="1">
                <a:solidFill>
                  <a:schemeClr val="tx1"/>
                </a:solidFill>
              </a:rPr>
              <a:t>bulanan</a:t>
            </a:r>
            <a:r>
              <a:rPr lang="en-US" sz="1100" dirty="0">
                <a:solidFill>
                  <a:schemeClr val="tx1"/>
                </a:solidFill>
              </a:rPr>
              <a:t>. </a:t>
            </a:r>
            <a:r>
              <a:rPr lang="en-US" sz="1100" dirty="0" err="1">
                <a:solidFill>
                  <a:schemeClr val="tx1"/>
                </a:solidFill>
              </a:rPr>
              <a:t>Namun</a:t>
            </a:r>
            <a:r>
              <a:rPr lang="en-US" sz="1100" dirty="0">
                <a:solidFill>
                  <a:schemeClr val="tx1"/>
                </a:solidFill>
              </a:rPr>
              <a:t>, </a:t>
            </a:r>
            <a:r>
              <a:rPr lang="en-US" sz="1100" dirty="0" err="1">
                <a:solidFill>
                  <a:schemeClr val="tx1"/>
                </a:solidFill>
              </a:rPr>
              <a:t>perusahaan</a:t>
            </a:r>
            <a:r>
              <a:rPr lang="en-US" sz="1100" dirty="0">
                <a:solidFill>
                  <a:schemeClr val="tx1"/>
                </a:solidFill>
              </a:rPr>
              <a:t> </a:t>
            </a:r>
            <a:r>
              <a:rPr lang="en-US" sz="1100" dirty="0" err="1">
                <a:solidFill>
                  <a:schemeClr val="tx1"/>
                </a:solidFill>
              </a:rPr>
              <a:t>perlu</a:t>
            </a:r>
            <a:r>
              <a:rPr lang="en-US" sz="1100" dirty="0">
                <a:solidFill>
                  <a:schemeClr val="tx1"/>
                </a:solidFill>
              </a:rPr>
              <a:t> </a:t>
            </a:r>
            <a:r>
              <a:rPr lang="en-US" sz="1100" dirty="0" err="1">
                <a:solidFill>
                  <a:schemeClr val="tx1"/>
                </a:solidFill>
              </a:rPr>
              <a:t>fokus</a:t>
            </a:r>
            <a:r>
              <a:rPr lang="en-US" sz="1100" dirty="0">
                <a:solidFill>
                  <a:schemeClr val="tx1"/>
                </a:solidFill>
              </a:rPr>
              <a:t> pada strategi </a:t>
            </a:r>
            <a:r>
              <a:rPr lang="en-US" sz="1100" dirty="0" err="1">
                <a:solidFill>
                  <a:schemeClr val="tx1"/>
                </a:solidFill>
              </a:rPr>
              <a:t>retensi</a:t>
            </a:r>
            <a:r>
              <a:rPr lang="en-US" sz="1100" dirty="0">
                <a:solidFill>
                  <a:schemeClr val="tx1"/>
                </a:solidFill>
              </a:rPr>
              <a:t> </a:t>
            </a:r>
            <a:r>
              <a:rPr lang="en-US" sz="1100" dirty="0" err="1">
                <a:solidFill>
                  <a:schemeClr val="tx1"/>
                </a:solidFill>
              </a:rPr>
              <a:t>pelanggan</a:t>
            </a:r>
            <a:r>
              <a:rPr lang="en-US" sz="1100" dirty="0">
                <a:solidFill>
                  <a:schemeClr val="tx1"/>
                </a:solidFill>
              </a:rPr>
              <a:t> </a:t>
            </a:r>
            <a:r>
              <a:rPr lang="en-US" sz="1100" dirty="0" err="1">
                <a:solidFill>
                  <a:schemeClr val="tx1"/>
                </a:solidFill>
              </a:rPr>
              <a:t>untuk</a:t>
            </a:r>
            <a:r>
              <a:rPr lang="en-US" sz="1100" dirty="0">
                <a:solidFill>
                  <a:schemeClr val="tx1"/>
                </a:solidFill>
              </a:rPr>
              <a:t> </a:t>
            </a:r>
            <a:r>
              <a:rPr lang="en-US" sz="1100" dirty="0" err="1">
                <a:solidFill>
                  <a:schemeClr val="tx1"/>
                </a:solidFill>
              </a:rPr>
              <a:t>meningkatkan</a:t>
            </a:r>
            <a:r>
              <a:rPr lang="en-US" sz="1100" dirty="0">
                <a:solidFill>
                  <a:schemeClr val="tx1"/>
                </a:solidFill>
              </a:rPr>
              <a:t> </a:t>
            </a:r>
            <a:r>
              <a:rPr lang="en-US" sz="1100" dirty="0" err="1">
                <a:solidFill>
                  <a:schemeClr val="tx1"/>
                </a:solidFill>
              </a:rPr>
              <a:t>jumlah</a:t>
            </a:r>
            <a:r>
              <a:rPr lang="en-US" sz="1100" dirty="0">
                <a:solidFill>
                  <a:schemeClr val="tx1"/>
                </a:solidFill>
              </a:rPr>
              <a:t> </a:t>
            </a:r>
            <a:r>
              <a:rPr lang="en-US" sz="1100" dirty="0" err="1">
                <a:solidFill>
                  <a:schemeClr val="tx1"/>
                </a:solidFill>
              </a:rPr>
              <a:t>pelanggan</a:t>
            </a:r>
            <a:r>
              <a:rPr lang="en-US" sz="1100" dirty="0">
                <a:solidFill>
                  <a:schemeClr val="tx1"/>
                </a:solidFill>
              </a:rPr>
              <a:t> yang </a:t>
            </a:r>
            <a:r>
              <a:rPr lang="en-US" sz="1100" dirty="0" err="1">
                <a:solidFill>
                  <a:schemeClr val="tx1"/>
                </a:solidFill>
              </a:rPr>
              <a:t>melakukan</a:t>
            </a:r>
            <a:r>
              <a:rPr lang="en-US" sz="1100" dirty="0">
                <a:solidFill>
                  <a:schemeClr val="tx1"/>
                </a:solidFill>
              </a:rPr>
              <a:t> </a:t>
            </a:r>
            <a:r>
              <a:rPr lang="en-US" sz="1100" dirty="0" err="1">
                <a:solidFill>
                  <a:schemeClr val="tx1"/>
                </a:solidFill>
              </a:rPr>
              <a:t>pembelian</a:t>
            </a:r>
            <a:r>
              <a:rPr lang="en-US" sz="1100" dirty="0">
                <a:solidFill>
                  <a:schemeClr val="tx1"/>
                </a:solidFill>
              </a:rPr>
              <a:t> </a:t>
            </a:r>
            <a:r>
              <a:rPr lang="en-US" sz="1100" dirty="0" err="1">
                <a:solidFill>
                  <a:schemeClr val="tx1"/>
                </a:solidFill>
              </a:rPr>
              <a:t>ulang</a:t>
            </a:r>
            <a:r>
              <a:rPr lang="en-US" sz="1100" dirty="0">
                <a:solidFill>
                  <a:schemeClr val="tx1"/>
                </a:solidFill>
              </a:rPr>
              <a:t> dan </a:t>
            </a:r>
            <a:r>
              <a:rPr lang="en-US" sz="1100" dirty="0" err="1">
                <a:solidFill>
                  <a:schemeClr val="tx1"/>
                </a:solidFill>
              </a:rPr>
              <a:t>meningkatkan</a:t>
            </a:r>
            <a:r>
              <a:rPr lang="en-US" sz="1100" dirty="0">
                <a:solidFill>
                  <a:schemeClr val="tx1"/>
                </a:solidFill>
              </a:rPr>
              <a:t> rata-rata </a:t>
            </a:r>
            <a:r>
              <a:rPr lang="en-US" sz="1100" dirty="0" err="1">
                <a:solidFill>
                  <a:schemeClr val="tx1"/>
                </a:solidFill>
              </a:rPr>
              <a:t>jumlah</a:t>
            </a:r>
            <a:r>
              <a:rPr lang="en-US" sz="1100" dirty="0">
                <a:solidFill>
                  <a:schemeClr val="tx1"/>
                </a:solidFill>
              </a:rPr>
              <a:t> </a:t>
            </a:r>
            <a:r>
              <a:rPr lang="en-US" sz="1100" dirty="0" err="1">
                <a:solidFill>
                  <a:schemeClr val="tx1"/>
                </a:solidFill>
              </a:rPr>
              <a:t>pesanan</a:t>
            </a:r>
            <a:r>
              <a:rPr lang="en-US" sz="1100" dirty="0">
                <a:solidFill>
                  <a:schemeClr val="tx1"/>
                </a:solidFill>
              </a:rPr>
              <a:t> per </a:t>
            </a:r>
            <a:r>
              <a:rPr lang="en-US" sz="1100" dirty="0" err="1">
                <a:solidFill>
                  <a:schemeClr val="tx1"/>
                </a:solidFill>
              </a:rPr>
              <a:t>pelanggan</a:t>
            </a:r>
            <a:r>
              <a:rPr lang="en-US" sz="1100" dirty="0">
                <a:solidFill>
                  <a:schemeClr val="tx1"/>
                </a:solidFill>
              </a:rPr>
              <a:t>.</a:t>
            </a:r>
          </a:p>
          <a:p>
            <a:pPr marL="133350" indent="0">
              <a:buClr>
                <a:schemeClr val="dk1"/>
              </a:buClr>
              <a:buSzPts val="1500"/>
              <a:buNone/>
            </a:pPr>
            <a:endParaRPr lang="en" sz="1100" dirty="0">
              <a:solidFill>
                <a:schemeClr val="dk1"/>
              </a:solidFill>
            </a:endParaRPr>
          </a:p>
          <a:p>
            <a:pPr marL="419100" indent="-285750">
              <a:buClr>
                <a:schemeClr val="dk1"/>
              </a:buClr>
              <a:buSzPts val="1500"/>
            </a:pPr>
            <a:endParaRPr lang="en" sz="1100" dirty="0">
              <a:solidFill>
                <a:schemeClr val="dk1"/>
              </a:solidFill>
            </a:endParaRPr>
          </a:p>
          <a:p>
            <a:pPr marL="133350" indent="0">
              <a:buClr>
                <a:schemeClr val="dk1"/>
              </a:buClr>
              <a:buSzPts val="1500"/>
              <a:buNone/>
            </a:pPr>
            <a:endParaRPr lang="en" sz="1100" dirty="0">
              <a:solidFill>
                <a:schemeClr val="dk1"/>
              </a:solidFill>
            </a:endParaRPr>
          </a:p>
        </p:txBody>
      </p:sp>
      <p:pic>
        <p:nvPicPr>
          <p:cNvPr id="11" name="Picture 10">
            <a:extLst>
              <a:ext uri="{FF2B5EF4-FFF2-40B4-BE49-F238E27FC236}">
                <a16:creationId xmlns:a16="http://schemas.microsoft.com/office/drawing/2014/main" id="{A53CA0EE-2D3F-88A6-AD6D-3EE132629A43}"/>
              </a:ext>
            </a:extLst>
          </p:cNvPr>
          <p:cNvPicPr>
            <a:picLocks noChangeAspect="1"/>
          </p:cNvPicPr>
          <p:nvPr/>
        </p:nvPicPr>
        <p:blipFill>
          <a:blip r:embed="rId4"/>
          <a:stretch>
            <a:fillRect/>
          </a:stretch>
        </p:blipFill>
        <p:spPr>
          <a:xfrm>
            <a:off x="166457" y="699333"/>
            <a:ext cx="2839331" cy="1794262"/>
          </a:xfrm>
          <a:prstGeom prst="rect">
            <a:avLst/>
          </a:prstGeom>
          <a:ln>
            <a:solidFill>
              <a:schemeClr val="accent5"/>
            </a:solidFill>
          </a:ln>
        </p:spPr>
      </p:pic>
      <p:pic>
        <p:nvPicPr>
          <p:cNvPr id="13" name="Picture 12">
            <a:extLst>
              <a:ext uri="{FF2B5EF4-FFF2-40B4-BE49-F238E27FC236}">
                <a16:creationId xmlns:a16="http://schemas.microsoft.com/office/drawing/2014/main" id="{D73E2439-5792-7047-6510-BBD28952F9AC}"/>
              </a:ext>
            </a:extLst>
          </p:cNvPr>
          <p:cNvPicPr>
            <a:picLocks noChangeAspect="1"/>
          </p:cNvPicPr>
          <p:nvPr/>
        </p:nvPicPr>
        <p:blipFill>
          <a:blip r:embed="rId5"/>
          <a:stretch>
            <a:fillRect/>
          </a:stretch>
        </p:blipFill>
        <p:spPr>
          <a:xfrm>
            <a:off x="3146124" y="699332"/>
            <a:ext cx="2851752" cy="1794262"/>
          </a:xfrm>
          <a:prstGeom prst="rect">
            <a:avLst/>
          </a:prstGeom>
          <a:ln>
            <a:solidFill>
              <a:schemeClr val="accent5"/>
            </a:solidFill>
          </a:ln>
        </p:spPr>
      </p:pic>
      <p:pic>
        <p:nvPicPr>
          <p:cNvPr id="3" name="Picture 2">
            <a:extLst>
              <a:ext uri="{FF2B5EF4-FFF2-40B4-BE49-F238E27FC236}">
                <a16:creationId xmlns:a16="http://schemas.microsoft.com/office/drawing/2014/main" id="{C9EEA2D3-4D7B-77FC-6F74-8F5CF581D9B4}"/>
              </a:ext>
            </a:extLst>
          </p:cNvPr>
          <p:cNvPicPr>
            <a:picLocks noChangeAspect="1"/>
          </p:cNvPicPr>
          <p:nvPr/>
        </p:nvPicPr>
        <p:blipFill>
          <a:blip r:embed="rId6"/>
          <a:stretch>
            <a:fillRect/>
          </a:stretch>
        </p:blipFill>
        <p:spPr>
          <a:xfrm>
            <a:off x="6138212" y="699332"/>
            <a:ext cx="2839331" cy="1794262"/>
          </a:xfrm>
          <a:prstGeom prst="rect">
            <a:avLst/>
          </a:prstGeom>
          <a:ln>
            <a:solidFill>
              <a:schemeClr val="accent5"/>
            </a:solidFill>
          </a:ln>
        </p:spPr>
      </p:pic>
    </p:spTree>
    <p:extLst>
      <p:ext uri="{BB962C8B-B14F-4D97-AF65-F5344CB8AC3E}">
        <p14:creationId xmlns:p14="http://schemas.microsoft.com/office/powerpoint/2010/main" val="2391710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0" y="863950"/>
            <a:ext cx="9144000" cy="3705000"/>
          </a:xfrm>
          <a:prstGeom prst="rect">
            <a:avLst/>
          </a:prstGeom>
        </p:spPr>
        <p:txBody>
          <a:bodyPr spcFirstLastPara="1" wrap="square" lIns="91425" tIns="91425" rIns="91425" bIns="91425" anchor="t" anchorCtr="0">
            <a:normAutofit/>
          </a:bodyPr>
          <a:lstStyle/>
          <a:p>
            <a:pPr marL="419100" lvl="0" indent="-285750" algn="l" rtl="0">
              <a:spcBef>
                <a:spcPts val="0"/>
              </a:spcBef>
              <a:spcAft>
                <a:spcPts val="0"/>
              </a:spcAft>
              <a:buClr>
                <a:schemeClr val="dk1"/>
              </a:buClr>
              <a:buSzPts val="1500"/>
              <a:buFont typeface="Wingdings" panose="05000000000000000000" pitchFamily="2" charset="2"/>
              <a:buChar char="Ø"/>
            </a:pPr>
            <a:r>
              <a:rPr lang="en" sz="1400" dirty="0">
                <a:solidFill>
                  <a:schemeClr val="dk1"/>
                </a:solidFill>
              </a:rPr>
              <a:t>Master tabel:</a:t>
            </a:r>
          </a:p>
          <a:p>
            <a:pPr marL="762000" lvl="1" indent="-171450">
              <a:buClr>
                <a:schemeClr val="dk1"/>
              </a:buClr>
              <a:buSzPts val="1500"/>
              <a:buFont typeface="Arial" panose="020B0604020202020204" pitchFamily="34" charset="0"/>
              <a:buChar char="•"/>
            </a:pPr>
            <a:r>
              <a:rPr lang="en" dirty="0">
                <a:solidFill>
                  <a:schemeClr val="dk1"/>
                </a:solidFill>
              </a:rPr>
              <a:t>Revenue per tahun</a:t>
            </a:r>
          </a:p>
          <a:p>
            <a:pPr marL="762000" lvl="1" indent="-171450">
              <a:buClr>
                <a:schemeClr val="dk1"/>
              </a:buClr>
              <a:buSzPts val="1500"/>
              <a:buFont typeface="Arial" panose="020B0604020202020204" pitchFamily="34" charset="0"/>
              <a:buChar char="•"/>
            </a:pPr>
            <a:r>
              <a:rPr lang="en" dirty="0">
                <a:solidFill>
                  <a:schemeClr val="dk1"/>
                </a:solidFill>
              </a:rPr>
              <a:t>Jumlah cancel order per tahun</a:t>
            </a:r>
          </a:p>
          <a:p>
            <a:pPr marL="762000" lvl="1" indent="-171450">
              <a:buClr>
                <a:schemeClr val="dk1"/>
              </a:buClr>
              <a:buSzPts val="1500"/>
              <a:buFont typeface="Arial" panose="020B0604020202020204" pitchFamily="34" charset="0"/>
              <a:buChar char="•"/>
            </a:pPr>
            <a:r>
              <a:rPr lang="en" dirty="0">
                <a:solidFill>
                  <a:schemeClr val="dk1"/>
                </a:solidFill>
              </a:rPr>
              <a:t>Top kategori yang menghasilkan revenue terbesar per tahun</a:t>
            </a:r>
          </a:p>
          <a:p>
            <a:pPr marL="762000" lvl="1" indent="-171450">
              <a:buClr>
                <a:schemeClr val="dk1"/>
              </a:buClr>
              <a:buSzPts val="1500"/>
              <a:buFont typeface="Arial" panose="020B0604020202020204" pitchFamily="34" charset="0"/>
              <a:buChar char="•"/>
            </a:pPr>
            <a:r>
              <a:rPr lang="en" dirty="0">
                <a:solidFill>
                  <a:schemeClr val="dk1"/>
                </a:solidFill>
              </a:rPr>
              <a:t>Kategori yang mengalami cancel order terbanyak per tahun</a:t>
            </a:r>
            <a:br>
              <a:rPr lang="en" dirty="0">
                <a:solidFill>
                  <a:schemeClr val="dk1"/>
                </a:solidFill>
              </a:rPr>
            </a:br>
            <a:endParaRPr lang="en" dirty="0">
              <a:solidFill>
                <a:schemeClr val="dk1"/>
              </a:solidFill>
            </a:endParaRPr>
          </a:p>
          <a:p>
            <a:pPr marL="133350" lvl="0" indent="0" algn="l" rtl="0">
              <a:spcBef>
                <a:spcPts val="0"/>
              </a:spcBef>
              <a:spcAft>
                <a:spcPts val="0"/>
              </a:spcAft>
              <a:buClr>
                <a:schemeClr val="dk1"/>
              </a:buClr>
              <a:buSzPts val="1500"/>
              <a:buNone/>
            </a:pPr>
            <a:br>
              <a:rPr lang="en" sz="1400" dirty="0">
                <a:solidFill>
                  <a:schemeClr val="dk1"/>
                </a:solidFill>
              </a:rPr>
            </a:br>
            <a:endParaRPr sz="1400" dirty="0">
              <a:solidFill>
                <a:schemeClr val="dk1"/>
              </a:solidFill>
            </a:endParaRPr>
          </a:p>
        </p:txBody>
      </p:sp>
      <p:sp>
        <p:nvSpPr>
          <p:cNvPr id="2" name="Google Shape;55;p13">
            <a:extLst>
              <a:ext uri="{FF2B5EF4-FFF2-40B4-BE49-F238E27FC236}">
                <a16:creationId xmlns:a16="http://schemas.microsoft.com/office/drawing/2014/main" id="{0572D897-94F3-B4F4-9671-141FAE950F5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4" name="Picture 3">
            <a:extLst>
              <a:ext uri="{FF2B5EF4-FFF2-40B4-BE49-F238E27FC236}">
                <a16:creationId xmlns:a16="http://schemas.microsoft.com/office/drawing/2014/main" id="{6372AB2C-061F-0717-4686-5881003250FB}"/>
              </a:ext>
            </a:extLst>
          </p:cNvPr>
          <p:cNvPicPr>
            <a:picLocks noChangeAspect="1"/>
          </p:cNvPicPr>
          <p:nvPr/>
        </p:nvPicPr>
        <p:blipFill>
          <a:blip r:embed="rId4"/>
          <a:stretch>
            <a:fillRect/>
          </a:stretch>
        </p:blipFill>
        <p:spPr>
          <a:xfrm>
            <a:off x="448154" y="2716450"/>
            <a:ext cx="8384146" cy="930714"/>
          </a:xfrm>
          <a:prstGeom prst="rect">
            <a:avLst/>
          </a:prstGeom>
          <a:ln>
            <a:solidFill>
              <a:schemeClr val="accent5"/>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0" y="3594294"/>
            <a:ext cx="9144000" cy="1160586"/>
          </a:xfrm>
          <a:prstGeom prst="rect">
            <a:avLst/>
          </a:prstGeom>
        </p:spPr>
        <p:txBody>
          <a:bodyPr spcFirstLastPara="1" wrap="square" lIns="91425" tIns="91425" rIns="91425" bIns="91425" anchor="t" anchorCtr="0">
            <a:normAutofit lnSpcReduction="10000"/>
          </a:bodyPr>
          <a:lstStyle/>
          <a:p>
            <a:pPr marL="133350" indent="0">
              <a:buClr>
                <a:schemeClr val="dk1"/>
              </a:buClr>
              <a:buSzPts val="1500"/>
              <a:buNone/>
            </a:pPr>
            <a:r>
              <a:rPr lang="en-US" sz="1400" b="1" dirty="0"/>
              <a:t>Insights:</a:t>
            </a:r>
          </a:p>
          <a:p>
            <a:pPr marL="133350" indent="0" algn="just">
              <a:buClr>
                <a:schemeClr val="dk1"/>
              </a:buClr>
              <a:buSzPts val="1500"/>
              <a:buNone/>
            </a:pPr>
            <a:r>
              <a:rPr lang="en-US" sz="1400" dirty="0" err="1"/>
              <a:t>Berdasarkan</a:t>
            </a:r>
            <a:r>
              <a:rPr lang="en-US" sz="1400" dirty="0"/>
              <a:t> </a:t>
            </a:r>
            <a:r>
              <a:rPr lang="en-US" sz="1400" dirty="0" err="1"/>
              <a:t>grafik</a:t>
            </a:r>
            <a:r>
              <a:rPr lang="en-US" sz="1400" dirty="0"/>
              <a:t> </a:t>
            </a:r>
            <a:r>
              <a:rPr lang="en-US" sz="1400" dirty="0" err="1"/>
              <a:t>diketahui</a:t>
            </a:r>
            <a:r>
              <a:rPr lang="en-US" sz="1400" dirty="0"/>
              <a:t> </a:t>
            </a:r>
            <a:r>
              <a:rPr lang="en-US" sz="1400" dirty="0" err="1"/>
              <a:t>meskipun</a:t>
            </a:r>
            <a:r>
              <a:rPr lang="en-US" sz="1400" dirty="0"/>
              <a:t> revenue </a:t>
            </a:r>
            <a:r>
              <a:rPr lang="en-US" sz="1400" dirty="0" err="1"/>
              <a:t>mengalami</a:t>
            </a:r>
            <a:r>
              <a:rPr lang="en-US" sz="1400" dirty="0"/>
              <a:t> </a:t>
            </a:r>
            <a:r>
              <a:rPr lang="en-US" sz="1400" dirty="0" err="1"/>
              <a:t>peningkatan</a:t>
            </a:r>
            <a:r>
              <a:rPr lang="en-US" sz="1400" dirty="0"/>
              <a:t>, </a:t>
            </a:r>
            <a:r>
              <a:rPr lang="en-US" sz="1400" dirty="0" err="1"/>
              <a:t>jumlah</a:t>
            </a:r>
            <a:r>
              <a:rPr lang="en-US" sz="1400" dirty="0"/>
              <a:t> </a:t>
            </a:r>
            <a:r>
              <a:rPr lang="en-US" sz="1400" dirty="0" err="1"/>
              <a:t>pesanan</a:t>
            </a:r>
            <a:r>
              <a:rPr lang="en-US" sz="1400" dirty="0"/>
              <a:t> yang </a:t>
            </a:r>
            <a:r>
              <a:rPr lang="en-US" sz="1400" dirty="0" err="1"/>
              <a:t>dibatalkan</a:t>
            </a:r>
            <a:r>
              <a:rPr lang="en-US" sz="1400" dirty="0"/>
              <a:t> juga </a:t>
            </a:r>
            <a:r>
              <a:rPr lang="en-US" sz="1400" dirty="0" err="1"/>
              <a:t>meningkat</a:t>
            </a:r>
            <a:r>
              <a:rPr lang="en-US" sz="1400" dirty="0"/>
              <a:t> </a:t>
            </a:r>
            <a:r>
              <a:rPr lang="en-US" sz="1400" dirty="0" err="1"/>
              <a:t>secara</a:t>
            </a:r>
            <a:r>
              <a:rPr lang="en-US" sz="1400" dirty="0"/>
              <a:t> </a:t>
            </a:r>
            <a:r>
              <a:rPr lang="en-US" sz="1400" dirty="0" err="1"/>
              <a:t>signifikan</a:t>
            </a:r>
            <a:r>
              <a:rPr lang="en-US" sz="1400" dirty="0"/>
              <a:t> </a:t>
            </a:r>
            <a:r>
              <a:rPr lang="en-US" sz="1400" dirty="0" err="1"/>
              <a:t>dari</a:t>
            </a:r>
            <a:r>
              <a:rPr lang="en-US" sz="1400" dirty="0"/>
              <a:t> </a:t>
            </a:r>
            <a:r>
              <a:rPr lang="en-US" sz="1400" dirty="0" err="1"/>
              <a:t>tahun</a:t>
            </a:r>
            <a:r>
              <a:rPr lang="en-US" sz="1400" dirty="0"/>
              <a:t> 2017 - 2018. Hal </a:t>
            </a:r>
            <a:r>
              <a:rPr lang="en-US" sz="1400" dirty="0" err="1"/>
              <a:t>ini</a:t>
            </a:r>
            <a:r>
              <a:rPr lang="en-US" sz="1400" dirty="0"/>
              <a:t> </a:t>
            </a:r>
            <a:r>
              <a:rPr lang="en-US" sz="1400" dirty="0" err="1"/>
              <a:t>bisa</a:t>
            </a:r>
            <a:r>
              <a:rPr lang="en-US" sz="1400" dirty="0"/>
              <a:t> </a:t>
            </a:r>
            <a:r>
              <a:rPr lang="en-US" sz="1400" dirty="0" err="1"/>
              <a:t>menunjukkan</a:t>
            </a:r>
            <a:r>
              <a:rPr lang="en-US" sz="1400" dirty="0"/>
              <a:t> </a:t>
            </a:r>
            <a:r>
              <a:rPr lang="en-US" sz="1400" dirty="0" err="1"/>
              <a:t>adanya</a:t>
            </a:r>
            <a:r>
              <a:rPr lang="en-US" sz="1400" dirty="0"/>
              <a:t> </a:t>
            </a:r>
            <a:r>
              <a:rPr lang="en-US" sz="1400" dirty="0" err="1"/>
              <a:t>masalah</a:t>
            </a:r>
            <a:r>
              <a:rPr lang="en-US" sz="1400" dirty="0"/>
              <a:t> </a:t>
            </a:r>
            <a:r>
              <a:rPr lang="en-US" sz="1400" dirty="0" err="1"/>
              <a:t>dengan</a:t>
            </a:r>
            <a:r>
              <a:rPr lang="en-US" sz="1400" dirty="0"/>
              <a:t> proses </a:t>
            </a:r>
            <a:r>
              <a:rPr lang="en-US" sz="1400" dirty="0" err="1"/>
              <a:t>pesanan</a:t>
            </a:r>
            <a:r>
              <a:rPr lang="en-US" sz="1400" dirty="0"/>
              <a:t>, </a:t>
            </a:r>
            <a:r>
              <a:rPr lang="en-US" sz="1400" dirty="0" err="1"/>
              <a:t>kualitas</a:t>
            </a:r>
            <a:r>
              <a:rPr lang="en-US" sz="1400" dirty="0"/>
              <a:t> </a:t>
            </a:r>
            <a:r>
              <a:rPr lang="en-US" sz="1400" dirty="0" err="1"/>
              <a:t>produk</a:t>
            </a:r>
            <a:r>
              <a:rPr lang="en-US" sz="1400" dirty="0"/>
              <a:t>, </a:t>
            </a:r>
            <a:r>
              <a:rPr lang="en-US" sz="1400" dirty="0" err="1"/>
              <a:t>atau</a:t>
            </a:r>
            <a:r>
              <a:rPr lang="en-US" sz="1400" dirty="0"/>
              <a:t> </a:t>
            </a:r>
            <a:r>
              <a:rPr lang="en-US" sz="1400" dirty="0" err="1"/>
              <a:t>ketidakpuasan</a:t>
            </a:r>
            <a:r>
              <a:rPr lang="en-US" sz="1400" dirty="0"/>
              <a:t> </a:t>
            </a:r>
            <a:r>
              <a:rPr lang="en-US" sz="1400" dirty="0" err="1"/>
              <a:t>pelanggan</a:t>
            </a:r>
            <a:r>
              <a:rPr lang="en-US" sz="1400" dirty="0"/>
              <a:t> yang </a:t>
            </a:r>
            <a:r>
              <a:rPr lang="en-US" sz="1400" dirty="0" err="1"/>
              <a:t>perlu</a:t>
            </a:r>
            <a:r>
              <a:rPr lang="en-US" sz="1400" dirty="0"/>
              <a:t> </a:t>
            </a:r>
            <a:r>
              <a:rPr lang="en-US" sz="1400" dirty="0" err="1"/>
              <a:t>ditangani</a:t>
            </a:r>
            <a:r>
              <a:rPr lang="en-US" sz="1400" dirty="0"/>
              <a:t>.</a:t>
            </a:r>
            <a:endParaRPr sz="1400" dirty="0">
              <a:solidFill>
                <a:schemeClr val="dk1"/>
              </a:solidFill>
            </a:endParaRPr>
          </a:p>
        </p:txBody>
      </p:sp>
      <p:sp>
        <p:nvSpPr>
          <p:cNvPr id="2" name="Google Shape;55;p13">
            <a:extLst>
              <a:ext uri="{FF2B5EF4-FFF2-40B4-BE49-F238E27FC236}">
                <a16:creationId xmlns:a16="http://schemas.microsoft.com/office/drawing/2014/main" id="{0572D897-94F3-B4F4-9671-141FAE950F5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5" name="Picture 4">
            <a:extLst>
              <a:ext uri="{FF2B5EF4-FFF2-40B4-BE49-F238E27FC236}">
                <a16:creationId xmlns:a16="http://schemas.microsoft.com/office/drawing/2014/main" id="{D1B1298D-FEE7-34E3-FD94-E42D08130CDB}"/>
              </a:ext>
            </a:extLst>
          </p:cNvPr>
          <p:cNvPicPr>
            <a:picLocks noChangeAspect="1"/>
          </p:cNvPicPr>
          <p:nvPr/>
        </p:nvPicPr>
        <p:blipFill>
          <a:blip r:embed="rId4"/>
          <a:stretch>
            <a:fillRect/>
          </a:stretch>
        </p:blipFill>
        <p:spPr>
          <a:xfrm>
            <a:off x="1045129" y="720022"/>
            <a:ext cx="2993309" cy="2778080"/>
          </a:xfrm>
          <a:prstGeom prst="rect">
            <a:avLst/>
          </a:prstGeom>
          <a:ln w="19050">
            <a:solidFill>
              <a:schemeClr val="accent5"/>
            </a:solidFill>
          </a:ln>
        </p:spPr>
      </p:pic>
      <p:pic>
        <p:nvPicPr>
          <p:cNvPr id="6" name="Picture 5">
            <a:extLst>
              <a:ext uri="{FF2B5EF4-FFF2-40B4-BE49-F238E27FC236}">
                <a16:creationId xmlns:a16="http://schemas.microsoft.com/office/drawing/2014/main" id="{7B923D98-1AAC-E8F5-5E1A-C23E4BD0CDB0}"/>
              </a:ext>
            </a:extLst>
          </p:cNvPr>
          <p:cNvPicPr>
            <a:picLocks noChangeAspect="1"/>
          </p:cNvPicPr>
          <p:nvPr/>
        </p:nvPicPr>
        <p:blipFill>
          <a:blip r:embed="rId5"/>
          <a:stretch>
            <a:fillRect/>
          </a:stretch>
        </p:blipFill>
        <p:spPr>
          <a:xfrm>
            <a:off x="5105562" y="720022"/>
            <a:ext cx="2993309" cy="2778080"/>
          </a:xfrm>
          <a:prstGeom prst="rect">
            <a:avLst/>
          </a:prstGeom>
          <a:ln w="19050">
            <a:solidFill>
              <a:schemeClr val="accent5"/>
            </a:solidFill>
          </a:ln>
        </p:spPr>
      </p:pic>
    </p:spTree>
    <p:extLst>
      <p:ext uri="{BB962C8B-B14F-4D97-AF65-F5344CB8AC3E}">
        <p14:creationId xmlns:p14="http://schemas.microsoft.com/office/powerpoint/2010/main" val="144616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4318782" y="2307102"/>
            <a:ext cx="4825218" cy="2261847"/>
          </a:xfrm>
          <a:prstGeom prst="rect">
            <a:avLst/>
          </a:prstGeom>
        </p:spPr>
        <p:txBody>
          <a:bodyPr spcFirstLastPara="1" wrap="square" lIns="91425" tIns="91425" rIns="91425" bIns="91425" anchor="t" anchorCtr="0">
            <a:normAutofit/>
          </a:bodyPr>
          <a:lstStyle/>
          <a:p>
            <a:pPr marL="133350" indent="0">
              <a:buClr>
                <a:schemeClr val="dk1"/>
              </a:buClr>
              <a:buSzPts val="1500"/>
              <a:buNone/>
            </a:pPr>
            <a:r>
              <a:rPr lang="en-US" sz="1400" b="1" dirty="0">
                <a:solidFill>
                  <a:schemeClr val="dk1"/>
                </a:solidFill>
              </a:rPr>
              <a:t>Insights:</a:t>
            </a:r>
          </a:p>
          <a:p>
            <a:pPr marL="133350" indent="0" algn="just">
              <a:buClr>
                <a:schemeClr val="dk1"/>
              </a:buClr>
              <a:buSzPts val="1500"/>
              <a:buNone/>
            </a:pPr>
            <a:endParaRPr lang="en-US" sz="1400" dirty="0">
              <a:solidFill>
                <a:schemeClr val="dk1"/>
              </a:solidFill>
            </a:endParaRPr>
          </a:p>
          <a:p>
            <a:pPr marL="133350" indent="0" algn="just">
              <a:buClr>
                <a:schemeClr val="dk1"/>
              </a:buClr>
              <a:buSzPts val="1500"/>
              <a:buNone/>
            </a:pPr>
            <a:r>
              <a:rPr lang="en-US" sz="1400" dirty="0" err="1">
                <a:solidFill>
                  <a:schemeClr val="dk1"/>
                </a:solidFill>
              </a:rPr>
              <a:t>Berdasarkan</a:t>
            </a:r>
            <a:r>
              <a:rPr lang="en-US" sz="1400" dirty="0">
                <a:solidFill>
                  <a:schemeClr val="dk1"/>
                </a:solidFill>
              </a:rPr>
              <a:t> </a:t>
            </a:r>
            <a:r>
              <a:rPr lang="en-US" sz="1400" dirty="0" err="1">
                <a:solidFill>
                  <a:schemeClr val="dk1"/>
                </a:solidFill>
              </a:rPr>
              <a:t>grafik</a:t>
            </a:r>
            <a:r>
              <a:rPr lang="en-US" sz="1400" dirty="0">
                <a:solidFill>
                  <a:schemeClr val="dk1"/>
                </a:solidFill>
              </a:rPr>
              <a:t> </a:t>
            </a:r>
            <a:r>
              <a:rPr lang="en-US" sz="1400" dirty="0" err="1">
                <a:solidFill>
                  <a:schemeClr val="dk1"/>
                </a:solidFill>
              </a:rPr>
              <a:t>analisis</a:t>
            </a:r>
            <a:r>
              <a:rPr lang="en-US" sz="1400" dirty="0">
                <a:solidFill>
                  <a:schemeClr val="dk1"/>
                </a:solidFill>
              </a:rPr>
              <a:t> </a:t>
            </a:r>
            <a:r>
              <a:rPr lang="en-US" sz="1400" dirty="0" err="1">
                <a:solidFill>
                  <a:schemeClr val="dk1"/>
                </a:solidFill>
              </a:rPr>
              <a:t>diketahui</a:t>
            </a:r>
            <a:r>
              <a:rPr lang="en-US" sz="1400" dirty="0">
                <a:solidFill>
                  <a:schemeClr val="dk1"/>
                </a:solidFill>
              </a:rPr>
              <a:t> </a:t>
            </a:r>
            <a:r>
              <a:rPr lang="en-US" sz="1400" dirty="0" err="1">
                <a:solidFill>
                  <a:schemeClr val="dk1"/>
                </a:solidFill>
              </a:rPr>
              <a:t>bahwa</a:t>
            </a:r>
            <a:r>
              <a:rPr lang="en-US" sz="1400" dirty="0">
                <a:solidFill>
                  <a:schemeClr val="dk1"/>
                </a:solidFill>
              </a:rPr>
              <a:t> top product yang </a:t>
            </a:r>
            <a:r>
              <a:rPr lang="en-US" sz="1400" dirty="0" err="1">
                <a:solidFill>
                  <a:schemeClr val="dk1"/>
                </a:solidFill>
              </a:rPr>
              <a:t>memberikan</a:t>
            </a:r>
            <a:r>
              <a:rPr lang="en-US" sz="1400" dirty="0">
                <a:solidFill>
                  <a:schemeClr val="dk1"/>
                </a:solidFill>
              </a:rPr>
              <a:t> revenue paling </a:t>
            </a:r>
            <a:r>
              <a:rPr lang="en-US" sz="1400" dirty="0" err="1">
                <a:solidFill>
                  <a:schemeClr val="dk1"/>
                </a:solidFill>
              </a:rPr>
              <a:t>banyak</a:t>
            </a:r>
            <a:r>
              <a:rPr lang="en-US" sz="1400" dirty="0">
                <a:solidFill>
                  <a:schemeClr val="dk1"/>
                </a:solidFill>
              </a:rPr>
              <a:t> </a:t>
            </a:r>
            <a:r>
              <a:rPr lang="en-US" sz="1400" dirty="0" err="1">
                <a:solidFill>
                  <a:schemeClr val="dk1"/>
                </a:solidFill>
              </a:rPr>
              <a:t>setiap</a:t>
            </a:r>
            <a:r>
              <a:rPr lang="en-US" sz="1400" dirty="0">
                <a:solidFill>
                  <a:schemeClr val="dk1"/>
                </a:solidFill>
              </a:rPr>
              <a:t> </a:t>
            </a:r>
            <a:r>
              <a:rPr lang="en-US" sz="1400" dirty="0" err="1">
                <a:solidFill>
                  <a:schemeClr val="dk1"/>
                </a:solidFill>
              </a:rPr>
              <a:t>tahunnya</a:t>
            </a:r>
            <a:r>
              <a:rPr lang="en-US" sz="1400" dirty="0">
                <a:solidFill>
                  <a:schemeClr val="dk1"/>
                </a:solidFill>
              </a:rPr>
              <a:t> </a:t>
            </a:r>
            <a:r>
              <a:rPr lang="en-US" sz="1400" b="1" dirty="0" err="1">
                <a:solidFill>
                  <a:schemeClr val="dk1"/>
                </a:solidFill>
              </a:rPr>
              <a:t>mengalami</a:t>
            </a:r>
            <a:r>
              <a:rPr lang="en-US" sz="1400" b="1" dirty="0">
                <a:solidFill>
                  <a:schemeClr val="dk1"/>
                </a:solidFill>
              </a:rPr>
              <a:t> </a:t>
            </a:r>
            <a:r>
              <a:rPr lang="en-US" sz="1400" b="1" dirty="0" err="1">
                <a:solidFill>
                  <a:schemeClr val="dk1"/>
                </a:solidFill>
              </a:rPr>
              <a:t>perubahan</a:t>
            </a:r>
            <a:r>
              <a:rPr lang="en-US" sz="1400" b="1" dirty="0">
                <a:solidFill>
                  <a:schemeClr val="dk1"/>
                </a:solidFill>
              </a:rPr>
              <a:t>. </a:t>
            </a:r>
            <a:r>
              <a:rPr lang="en-US" sz="1400" dirty="0" err="1">
                <a:solidFill>
                  <a:schemeClr val="dk1"/>
                </a:solidFill>
              </a:rPr>
              <a:t>Selain</a:t>
            </a:r>
            <a:r>
              <a:rPr lang="en-US" sz="1400" dirty="0">
                <a:solidFill>
                  <a:schemeClr val="dk1"/>
                </a:solidFill>
              </a:rPr>
              <a:t> </a:t>
            </a:r>
            <a:r>
              <a:rPr lang="en-US" sz="1400" dirty="0" err="1">
                <a:solidFill>
                  <a:schemeClr val="dk1"/>
                </a:solidFill>
              </a:rPr>
              <a:t>itu</a:t>
            </a:r>
            <a:r>
              <a:rPr lang="en-US" sz="1400" dirty="0">
                <a:solidFill>
                  <a:schemeClr val="dk1"/>
                </a:solidFill>
              </a:rPr>
              <a:t> </a:t>
            </a:r>
            <a:r>
              <a:rPr lang="en-US" sz="1400" dirty="0" err="1">
                <a:solidFill>
                  <a:schemeClr val="dk1"/>
                </a:solidFill>
              </a:rPr>
              <a:t>dapat</a:t>
            </a:r>
            <a:r>
              <a:rPr lang="en-US" sz="1400" dirty="0">
                <a:solidFill>
                  <a:schemeClr val="dk1"/>
                </a:solidFill>
              </a:rPr>
              <a:t> </a:t>
            </a:r>
            <a:r>
              <a:rPr lang="en-US" sz="1400" dirty="0" err="1">
                <a:solidFill>
                  <a:schemeClr val="dk1"/>
                </a:solidFill>
              </a:rPr>
              <a:t>dilihat</a:t>
            </a:r>
            <a:r>
              <a:rPr lang="en-US" sz="1400" dirty="0">
                <a:solidFill>
                  <a:schemeClr val="dk1"/>
                </a:solidFill>
              </a:rPr>
              <a:t> </a:t>
            </a:r>
            <a:r>
              <a:rPr lang="en-US" sz="1400" dirty="0" err="1">
                <a:solidFill>
                  <a:schemeClr val="dk1"/>
                </a:solidFill>
              </a:rPr>
              <a:t>setiap</a:t>
            </a:r>
            <a:r>
              <a:rPr lang="en-US" sz="1400" dirty="0">
                <a:solidFill>
                  <a:schemeClr val="dk1"/>
                </a:solidFill>
              </a:rPr>
              <a:t> </a:t>
            </a:r>
            <a:r>
              <a:rPr lang="en-US" sz="1400" dirty="0" err="1">
                <a:solidFill>
                  <a:schemeClr val="dk1"/>
                </a:solidFill>
              </a:rPr>
              <a:t>tahunnya</a:t>
            </a:r>
            <a:r>
              <a:rPr lang="en-US" sz="1400" dirty="0">
                <a:solidFill>
                  <a:schemeClr val="dk1"/>
                </a:solidFill>
              </a:rPr>
              <a:t> total revenue yang </a:t>
            </a:r>
            <a:r>
              <a:rPr lang="en-US" sz="1400" dirty="0" err="1">
                <a:solidFill>
                  <a:schemeClr val="dk1"/>
                </a:solidFill>
              </a:rPr>
              <a:t>didapat</a:t>
            </a:r>
            <a:r>
              <a:rPr lang="en-US" sz="1400" dirty="0">
                <a:solidFill>
                  <a:schemeClr val="dk1"/>
                </a:solidFill>
              </a:rPr>
              <a:t> Perusahaan </a:t>
            </a:r>
            <a:r>
              <a:rPr lang="en-US" sz="1400" b="1" dirty="0" err="1">
                <a:solidFill>
                  <a:schemeClr val="dk1"/>
                </a:solidFill>
              </a:rPr>
              <a:t>mengalami</a:t>
            </a:r>
            <a:r>
              <a:rPr lang="en-US" sz="1400" b="1" dirty="0">
                <a:solidFill>
                  <a:schemeClr val="dk1"/>
                </a:solidFill>
              </a:rPr>
              <a:t> </a:t>
            </a:r>
            <a:r>
              <a:rPr lang="en-US" sz="1400" b="1" dirty="0" err="1">
                <a:solidFill>
                  <a:schemeClr val="dk1"/>
                </a:solidFill>
              </a:rPr>
              <a:t>peningkatan</a:t>
            </a:r>
            <a:r>
              <a:rPr lang="en-US" sz="1400" b="1" dirty="0">
                <a:solidFill>
                  <a:schemeClr val="dk1"/>
                </a:solidFill>
              </a:rPr>
              <a:t>.</a:t>
            </a:r>
            <a:endParaRPr sz="1400" b="1" dirty="0">
              <a:solidFill>
                <a:schemeClr val="dk1"/>
              </a:solidFill>
            </a:endParaRPr>
          </a:p>
        </p:txBody>
      </p:sp>
      <p:sp>
        <p:nvSpPr>
          <p:cNvPr id="2" name="Google Shape;55;p13">
            <a:extLst>
              <a:ext uri="{FF2B5EF4-FFF2-40B4-BE49-F238E27FC236}">
                <a16:creationId xmlns:a16="http://schemas.microsoft.com/office/drawing/2014/main" id="{0572D897-94F3-B4F4-9671-141FAE950F5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3" name="Picture 2">
            <a:extLst>
              <a:ext uri="{FF2B5EF4-FFF2-40B4-BE49-F238E27FC236}">
                <a16:creationId xmlns:a16="http://schemas.microsoft.com/office/drawing/2014/main" id="{6FDAECB0-B986-1831-8B71-7C831771185B}"/>
              </a:ext>
            </a:extLst>
          </p:cNvPr>
          <p:cNvPicPr>
            <a:picLocks noChangeAspect="1"/>
          </p:cNvPicPr>
          <p:nvPr/>
        </p:nvPicPr>
        <p:blipFill>
          <a:blip r:embed="rId4"/>
          <a:stretch>
            <a:fillRect/>
          </a:stretch>
        </p:blipFill>
        <p:spPr>
          <a:xfrm>
            <a:off x="187001" y="720021"/>
            <a:ext cx="4061441" cy="3877966"/>
          </a:xfrm>
          <a:prstGeom prst="rect">
            <a:avLst/>
          </a:prstGeom>
          <a:ln w="19050">
            <a:solidFill>
              <a:schemeClr val="accent5"/>
            </a:solidFill>
          </a:ln>
        </p:spPr>
      </p:pic>
      <p:graphicFrame>
        <p:nvGraphicFramePr>
          <p:cNvPr id="7" name="Table 6">
            <a:extLst>
              <a:ext uri="{FF2B5EF4-FFF2-40B4-BE49-F238E27FC236}">
                <a16:creationId xmlns:a16="http://schemas.microsoft.com/office/drawing/2014/main" id="{DDAFEAC8-229D-9424-B4FD-C498244AC88E}"/>
              </a:ext>
            </a:extLst>
          </p:cNvPr>
          <p:cNvGraphicFramePr>
            <a:graphicFrameLocks noGrp="1"/>
          </p:cNvGraphicFramePr>
          <p:nvPr/>
        </p:nvGraphicFramePr>
        <p:xfrm>
          <a:off x="4717127" y="819152"/>
          <a:ext cx="3988156" cy="1371114"/>
        </p:xfrm>
        <a:graphic>
          <a:graphicData uri="http://schemas.openxmlformats.org/drawingml/2006/table">
            <a:tbl>
              <a:tblPr firstRow="1" bandRow="1">
                <a:tableStyleId>{5C22544A-7EE6-4342-B048-85BDC9FD1C3A}</a:tableStyleId>
              </a:tblPr>
              <a:tblGrid>
                <a:gridCol w="997039">
                  <a:extLst>
                    <a:ext uri="{9D8B030D-6E8A-4147-A177-3AD203B41FA5}">
                      <a16:colId xmlns:a16="http://schemas.microsoft.com/office/drawing/2014/main" val="3390595077"/>
                    </a:ext>
                  </a:extLst>
                </a:gridCol>
                <a:gridCol w="997039">
                  <a:extLst>
                    <a:ext uri="{9D8B030D-6E8A-4147-A177-3AD203B41FA5}">
                      <a16:colId xmlns:a16="http://schemas.microsoft.com/office/drawing/2014/main" val="3121476335"/>
                    </a:ext>
                  </a:extLst>
                </a:gridCol>
                <a:gridCol w="997039">
                  <a:extLst>
                    <a:ext uri="{9D8B030D-6E8A-4147-A177-3AD203B41FA5}">
                      <a16:colId xmlns:a16="http://schemas.microsoft.com/office/drawing/2014/main" val="2426542202"/>
                    </a:ext>
                  </a:extLst>
                </a:gridCol>
                <a:gridCol w="997039">
                  <a:extLst>
                    <a:ext uri="{9D8B030D-6E8A-4147-A177-3AD203B41FA5}">
                      <a16:colId xmlns:a16="http://schemas.microsoft.com/office/drawing/2014/main" val="4001675973"/>
                    </a:ext>
                  </a:extLst>
                </a:gridCol>
              </a:tblGrid>
              <a:tr h="334794">
                <a:tc>
                  <a:txBody>
                    <a:bodyPr/>
                    <a:lstStyle/>
                    <a:p>
                      <a:pPr algn="ctr"/>
                      <a:endParaRPr lang="en-US" dirty="0">
                        <a:solidFill>
                          <a:schemeClr val="bg1"/>
                        </a:solidFill>
                      </a:endParaRPr>
                    </a:p>
                  </a:txBody>
                  <a:tcPr>
                    <a:solidFill>
                      <a:schemeClr val="accent5"/>
                    </a:solidFill>
                  </a:tcPr>
                </a:tc>
                <a:tc>
                  <a:txBody>
                    <a:bodyPr/>
                    <a:lstStyle/>
                    <a:p>
                      <a:pPr algn="ctr"/>
                      <a:r>
                        <a:rPr lang="en-US" dirty="0">
                          <a:solidFill>
                            <a:schemeClr val="bg1"/>
                          </a:solidFill>
                        </a:rPr>
                        <a:t>2016</a:t>
                      </a:r>
                    </a:p>
                  </a:txBody>
                  <a:tcPr>
                    <a:solidFill>
                      <a:schemeClr val="accent5"/>
                    </a:solidFill>
                  </a:tcPr>
                </a:tc>
                <a:tc>
                  <a:txBody>
                    <a:bodyPr/>
                    <a:lstStyle/>
                    <a:p>
                      <a:pPr algn="ctr"/>
                      <a:r>
                        <a:rPr lang="en-US" dirty="0">
                          <a:solidFill>
                            <a:schemeClr val="bg1"/>
                          </a:solidFill>
                        </a:rPr>
                        <a:t>2017</a:t>
                      </a:r>
                    </a:p>
                  </a:txBody>
                  <a:tcPr>
                    <a:solidFill>
                      <a:schemeClr val="accent5"/>
                    </a:solidFill>
                  </a:tcPr>
                </a:tc>
                <a:tc>
                  <a:txBody>
                    <a:bodyPr/>
                    <a:lstStyle/>
                    <a:p>
                      <a:pPr algn="ctr"/>
                      <a:r>
                        <a:rPr lang="en-US" dirty="0">
                          <a:solidFill>
                            <a:schemeClr val="bg1"/>
                          </a:solidFill>
                        </a:rPr>
                        <a:t>2018</a:t>
                      </a:r>
                    </a:p>
                  </a:txBody>
                  <a:tcPr>
                    <a:solidFill>
                      <a:schemeClr val="accent5"/>
                    </a:solidFill>
                  </a:tcPr>
                </a:tc>
                <a:extLst>
                  <a:ext uri="{0D108BD9-81ED-4DB2-BD59-A6C34878D82A}">
                    <a16:rowId xmlns:a16="http://schemas.microsoft.com/office/drawing/2014/main" val="1290724849"/>
                  </a:ext>
                </a:extLst>
              </a:tr>
              <a:tr h="334794">
                <a:tc>
                  <a:txBody>
                    <a:bodyPr/>
                    <a:lstStyle/>
                    <a:p>
                      <a:pPr algn="ctr"/>
                      <a:r>
                        <a:rPr lang="en-US" dirty="0">
                          <a:solidFill>
                            <a:schemeClr val="bg1"/>
                          </a:solidFill>
                        </a:rPr>
                        <a:t>Top Product</a:t>
                      </a:r>
                    </a:p>
                  </a:txBody>
                  <a:tcPr>
                    <a:solidFill>
                      <a:schemeClr val="accent5"/>
                    </a:solidFill>
                  </a:tcPr>
                </a:tc>
                <a:tc>
                  <a:txBody>
                    <a:bodyPr/>
                    <a:lstStyle/>
                    <a:p>
                      <a:pPr algn="ctr"/>
                      <a:r>
                        <a:rPr lang="en-US" dirty="0">
                          <a:solidFill>
                            <a:schemeClr val="bg1"/>
                          </a:solidFill>
                        </a:rPr>
                        <a:t>Furniture Decor</a:t>
                      </a:r>
                    </a:p>
                  </a:txBody>
                  <a:tcPr>
                    <a:solidFill>
                      <a:schemeClr val="accent5"/>
                    </a:solidFill>
                  </a:tcPr>
                </a:tc>
                <a:tc>
                  <a:txBody>
                    <a:bodyPr/>
                    <a:lstStyle/>
                    <a:p>
                      <a:pPr algn="ctr"/>
                      <a:r>
                        <a:rPr lang="en-US" dirty="0">
                          <a:solidFill>
                            <a:schemeClr val="bg1"/>
                          </a:solidFill>
                        </a:rPr>
                        <a:t>Bed Bath Table</a:t>
                      </a:r>
                    </a:p>
                  </a:txBody>
                  <a:tcPr>
                    <a:solidFill>
                      <a:schemeClr val="accent5"/>
                    </a:solidFill>
                  </a:tcPr>
                </a:tc>
                <a:tc>
                  <a:txBody>
                    <a:bodyPr/>
                    <a:lstStyle/>
                    <a:p>
                      <a:pPr algn="ctr"/>
                      <a:r>
                        <a:rPr lang="en-US" dirty="0">
                          <a:solidFill>
                            <a:schemeClr val="bg1"/>
                          </a:solidFill>
                        </a:rPr>
                        <a:t>Health Beauty</a:t>
                      </a:r>
                    </a:p>
                  </a:txBody>
                  <a:tcPr>
                    <a:solidFill>
                      <a:schemeClr val="accent5"/>
                    </a:solidFill>
                  </a:tcPr>
                </a:tc>
                <a:extLst>
                  <a:ext uri="{0D108BD9-81ED-4DB2-BD59-A6C34878D82A}">
                    <a16:rowId xmlns:a16="http://schemas.microsoft.com/office/drawing/2014/main" val="2622263570"/>
                  </a:ext>
                </a:extLst>
              </a:tr>
              <a:tr h="334794">
                <a:tc>
                  <a:txBody>
                    <a:bodyPr/>
                    <a:lstStyle/>
                    <a:p>
                      <a:pPr algn="ctr"/>
                      <a:r>
                        <a:rPr lang="en-US" dirty="0">
                          <a:solidFill>
                            <a:schemeClr val="bg1"/>
                          </a:solidFill>
                        </a:rPr>
                        <a:t>Total Revenue</a:t>
                      </a:r>
                    </a:p>
                  </a:txBody>
                  <a:tcPr>
                    <a:solidFill>
                      <a:schemeClr val="accent5"/>
                    </a:solidFill>
                  </a:tcPr>
                </a:tc>
                <a:tc>
                  <a:txBody>
                    <a:bodyPr/>
                    <a:lstStyle/>
                    <a:p>
                      <a:pPr algn="ctr"/>
                      <a:r>
                        <a:rPr lang="en-US" dirty="0">
                          <a:solidFill>
                            <a:schemeClr val="bg1"/>
                          </a:solidFill>
                        </a:rPr>
                        <a:t>$ 5.691</a:t>
                      </a:r>
                    </a:p>
                  </a:txBody>
                  <a:tcPr>
                    <a:solidFill>
                      <a:schemeClr val="accent5"/>
                    </a:solidFill>
                  </a:tcPr>
                </a:tc>
                <a:tc>
                  <a:txBody>
                    <a:bodyPr/>
                    <a:lstStyle/>
                    <a:p>
                      <a:pPr algn="ctr"/>
                      <a:r>
                        <a:rPr lang="en-US" dirty="0">
                          <a:solidFill>
                            <a:schemeClr val="bg1"/>
                          </a:solidFill>
                        </a:rPr>
                        <a:t>$ 490,597</a:t>
                      </a:r>
                    </a:p>
                  </a:txBody>
                  <a:tcPr>
                    <a:solidFill>
                      <a:schemeClr val="accent5"/>
                    </a:solidFill>
                  </a:tcPr>
                </a:tc>
                <a:tc>
                  <a:txBody>
                    <a:bodyPr/>
                    <a:lstStyle/>
                    <a:p>
                      <a:pPr algn="ctr"/>
                      <a:r>
                        <a:rPr lang="en-US" dirty="0">
                          <a:solidFill>
                            <a:schemeClr val="bg1"/>
                          </a:solidFill>
                        </a:rPr>
                        <a:t>$ 755,725</a:t>
                      </a:r>
                    </a:p>
                  </a:txBody>
                  <a:tcPr>
                    <a:solidFill>
                      <a:schemeClr val="accent5"/>
                    </a:solidFill>
                  </a:tcPr>
                </a:tc>
                <a:extLst>
                  <a:ext uri="{0D108BD9-81ED-4DB2-BD59-A6C34878D82A}">
                    <a16:rowId xmlns:a16="http://schemas.microsoft.com/office/drawing/2014/main" val="417262311"/>
                  </a:ext>
                </a:extLst>
              </a:tr>
            </a:tbl>
          </a:graphicData>
        </a:graphic>
      </p:graphicFrame>
    </p:spTree>
    <p:extLst>
      <p:ext uri="{BB962C8B-B14F-4D97-AF65-F5344CB8AC3E}">
        <p14:creationId xmlns:p14="http://schemas.microsoft.com/office/powerpoint/2010/main" val="3704094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4318782" y="2489982"/>
            <a:ext cx="4825218" cy="2078967"/>
          </a:xfrm>
          <a:prstGeom prst="rect">
            <a:avLst/>
          </a:prstGeom>
        </p:spPr>
        <p:txBody>
          <a:bodyPr spcFirstLastPara="1" wrap="square" lIns="91425" tIns="91425" rIns="91425" bIns="91425" anchor="t" anchorCtr="0">
            <a:normAutofit/>
          </a:bodyPr>
          <a:lstStyle/>
          <a:p>
            <a:pPr marL="133350" indent="0">
              <a:buClr>
                <a:schemeClr val="dk1"/>
              </a:buClr>
              <a:buSzPts val="1500"/>
              <a:buNone/>
            </a:pPr>
            <a:r>
              <a:rPr lang="en-US" sz="1400" b="1" dirty="0">
                <a:solidFill>
                  <a:schemeClr val="dk1"/>
                </a:solidFill>
              </a:rPr>
              <a:t>Insights:</a:t>
            </a:r>
          </a:p>
          <a:p>
            <a:pPr marL="133350" indent="0" algn="just">
              <a:buClr>
                <a:schemeClr val="dk1"/>
              </a:buClr>
              <a:buSzPts val="1500"/>
              <a:buNone/>
            </a:pPr>
            <a:endParaRPr lang="en-US" sz="1400" dirty="0">
              <a:solidFill>
                <a:schemeClr val="dk1"/>
              </a:solidFill>
            </a:endParaRPr>
          </a:p>
          <a:p>
            <a:pPr marL="133350" indent="0" algn="just">
              <a:buClr>
                <a:schemeClr val="dk1"/>
              </a:buClr>
              <a:buSzPts val="1500"/>
              <a:buNone/>
            </a:pPr>
            <a:r>
              <a:rPr lang="en-US" sz="1400" dirty="0" err="1">
                <a:solidFill>
                  <a:schemeClr val="dk1"/>
                </a:solidFill>
              </a:rPr>
              <a:t>Berdasarkan</a:t>
            </a:r>
            <a:r>
              <a:rPr lang="en-US" sz="1400" dirty="0">
                <a:solidFill>
                  <a:schemeClr val="dk1"/>
                </a:solidFill>
              </a:rPr>
              <a:t> </a:t>
            </a:r>
            <a:r>
              <a:rPr lang="en-US" sz="1400" dirty="0" err="1">
                <a:solidFill>
                  <a:schemeClr val="dk1"/>
                </a:solidFill>
              </a:rPr>
              <a:t>grafik</a:t>
            </a:r>
            <a:r>
              <a:rPr lang="en-US" sz="1400" dirty="0">
                <a:solidFill>
                  <a:schemeClr val="dk1"/>
                </a:solidFill>
              </a:rPr>
              <a:t> </a:t>
            </a:r>
            <a:r>
              <a:rPr lang="en-US" sz="1400" dirty="0" err="1">
                <a:solidFill>
                  <a:schemeClr val="dk1"/>
                </a:solidFill>
              </a:rPr>
              <a:t>analisis</a:t>
            </a:r>
            <a:r>
              <a:rPr lang="en-US" sz="1400" dirty="0">
                <a:solidFill>
                  <a:schemeClr val="dk1"/>
                </a:solidFill>
              </a:rPr>
              <a:t> </a:t>
            </a:r>
            <a:r>
              <a:rPr lang="en-US" sz="1400" dirty="0" err="1">
                <a:solidFill>
                  <a:schemeClr val="dk1"/>
                </a:solidFill>
              </a:rPr>
              <a:t>diketahui</a:t>
            </a:r>
            <a:r>
              <a:rPr lang="en-US" sz="1400" dirty="0">
                <a:solidFill>
                  <a:schemeClr val="dk1"/>
                </a:solidFill>
              </a:rPr>
              <a:t> </a:t>
            </a:r>
            <a:r>
              <a:rPr lang="en-US" sz="1400" dirty="0" err="1">
                <a:solidFill>
                  <a:schemeClr val="dk1"/>
                </a:solidFill>
              </a:rPr>
              <a:t>bahwa</a:t>
            </a:r>
            <a:r>
              <a:rPr lang="en-US" sz="1400" dirty="0">
                <a:solidFill>
                  <a:schemeClr val="dk1"/>
                </a:solidFill>
              </a:rPr>
              <a:t> top product cancelled product </a:t>
            </a:r>
            <a:r>
              <a:rPr lang="en-US" sz="1400" b="1" dirty="0" err="1">
                <a:solidFill>
                  <a:schemeClr val="dk1"/>
                </a:solidFill>
              </a:rPr>
              <a:t>mengalami</a:t>
            </a:r>
            <a:r>
              <a:rPr lang="en-US" sz="1400" b="1" dirty="0">
                <a:solidFill>
                  <a:schemeClr val="dk1"/>
                </a:solidFill>
              </a:rPr>
              <a:t> </a:t>
            </a:r>
            <a:r>
              <a:rPr lang="en-US" sz="1400" b="1" dirty="0" err="1">
                <a:solidFill>
                  <a:schemeClr val="dk1"/>
                </a:solidFill>
              </a:rPr>
              <a:t>perubahan</a:t>
            </a:r>
            <a:r>
              <a:rPr lang="en-US" sz="1400" b="1" dirty="0">
                <a:solidFill>
                  <a:schemeClr val="dk1"/>
                </a:solidFill>
              </a:rPr>
              <a:t> </a:t>
            </a:r>
            <a:r>
              <a:rPr lang="en-US" sz="1400" dirty="0" err="1">
                <a:solidFill>
                  <a:schemeClr val="dk1"/>
                </a:solidFill>
              </a:rPr>
              <a:t>setiap</a:t>
            </a:r>
            <a:r>
              <a:rPr lang="en-US" sz="1400" dirty="0">
                <a:solidFill>
                  <a:schemeClr val="dk1"/>
                </a:solidFill>
              </a:rPr>
              <a:t> </a:t>
            </a:r>
            <a:r>
              <a:rPr lang="en-US" sz="1400" dirty="0" err="1">
                <a:solidFill>
                  <a:schemeClr val="dk1"/>
                </a:solidFill>
              </a:rPr>
              <a:t>tahunnya</a:t>
            </a:r>
            <a:r>
              <a:rPr lang="en-US" sz="1400" dirty="0">
                <a:solidFill>
                  <a:schemeClr val="dk1"/>
                </a:solidFill>
              </a:rPr>
              <a:t>. </a:t>
            </a:r>
            <a:r>
              <a:rPr lang="en-US" sz="1400" dirty="0" err="1">
                <a:solidFill>
                  <a:schemeClr val="dk1"/>
                </a:solidFill>
              </a:rPr>
              <a:t>Selain</a:t>
            </a:r>
            <a:r>
              <a:rPr lang="en-US" sz="1400" dirty="0">
                <a:solidFill>
                  <a:schemeClr val="dk1"/>
                </a:solidFill>
              </a:rPr>
              <a:t> </a:t>
            </a:r>
            <a:r>
              <a:rPr lang="en-US" sz="1400" dirty="0" err="1">
                <a:solidFill>
                  <a:schemeClr val="dk1"/>
                </a:solidFill>
              </a:rPr>
              <a:t>itu</a:t>
            </a:r>
            <a:r>
              <a:rPr lang="en-US" sz="1400" dirty="0">
                <a:solidFill>
                  <a:schemeClr val="dk1"/>
                </a:solidFill>
              </a:rPr>
              <a:t> </a:t>
            </a:r>
            <a:r>
              <a:rPr lang="en-US" sz="1400" dirty="0" err="1">
                <a:solidFill>
                  <a:schemeClr val="dk1"/>
                </a:solidFill>
              </a:rPr>
              <a:t>terjadinya</a:t>
            </a:r>
            <a:r>
              <a:rPr lang="en-US" sz="1400" dirty="0">
                <a:solidFill>
                  <a:schemeClr val="dk1"/>
                </a:solidFill>
              </a:rPr>
              <a:t> </a:t>
            </a:r>
            <a:r>
              <a:rPr lang="en-US" sz="1400" b="1" dirty="0" err="1">
                <a:solidFill>
                  <a:schemeClr val="dk1"/>
                </a:solidFill>
              </a:rPr>
              <a:t>peningkatan</a:t>
            </a:r>
            <a:r>
              <a:rPr lang="en-US" sz="1400" b="1" dirty="0">
                <a:solidFill>
                  <a:schemeClr val="dk1"/>
                </a:solidFill>
              </a:rPr>
              <a:t> </a:t>
            </a:r>
            <a:r>
              <a:rPr lang="en-US" sz="1400" b="1" dirty="0" err="1">
                <a:solidFill>
                  <a:schemeClr val="dk1"/>
                </a:solidFill>
              </a:rPr>
              <a:t>jumlah</a:t>
            </a:r>
            <a:r>
              <a:rPr lang="en-US" sz="1400" b="1" dirty="0">
                <a:solidFill>
                  <a:schemeClr val="dk1"/>
                </a:solidFill>
              </a:rPr>
              <a:t> </a:t>
            </a:r>
            <a:r>
              <a:rPr lang="en-US" sz="1400" dirty="0">
                <a:solidFill>
                  <a:schemeClr val="dk1"/>
                </a:solidFill>
              </a:rPr>
              <a:t>pada </a:t>
            </a:r>
            <a:r>
              <a:rPr lang="en-US" sz="1400" dirty="0" err="1">
                <a:solidFill>
                  <a:schemeClr val="dk1"/>
                </a:solidFill>
              </a:rPr>
              <a:t>setiap</a:t>
            </a:r>
            <a:r>
              <a:rPr lang="en-US" sz="1400" dirty="0">
                <a:solidFill>
                  <a:schemeClr val="dk1"/>
                </a:solidFill>
              </a:rPr>
              <a:t> top </a:t>
            </a:r>
            <a:r>
              <a:rPr lang="en-US" sz="1400" dirty="0" err="1">
                <a:solidFill>
                  <a:schemeClr val="dk1"/>
                </a:solidFill>
              </a:rPr>
              <a:t>produk</a:t>
            </a:r>
            <a:r>
              <a:rPr lang="en-US" sz="1400" dirty="0">
                <a:solidFill>
                  <a:schemeClr val="dk1"/>
                </a:solidFill>
              </a:rPr>
              <a:t> yang di </a:t>
            </a:r>
            <a:r>
              <a:rPr lang="en-US" sz="1400" dirty="0" err="1">
                <a:solidFill>
                  <a:schemeClr val="dk1"/>
                </a:solidFill>
              </a:rPr>
              <a:t>batalkan</a:t>
            </a:r>
            <a:r>
              <a:rPr lang="en-US" sz="1400" dirty="0">
                <a:solidFill>
                  <a:schemeClr val="dk1"/>
                </a:solidFill>
              </a:rPr>
              <a:t>.</a:t>
            </a:r>
            <a:endParaRPr sz="1400" b="1" dirty="0">
              <a:solidFill>
                <a:schemeClr val="dk1"/>
              </a:solidFill>
            </a:endParaRPr>
          </a:p>
        </p:txBody>
      </p:sp>
      <p:sp>
        <p:nvSpPr>
          <p:cNvPr id="2" name="Google Shape;55;p13">
            <a:extLst>
              <a:ext uri="{FF2B5EF4-FFF2-40B4-BE49-F238E27FC236}">
                <a16:creationId xmlns:a16="http://schemas.microsoft.com/office/drawing/2014/main" id="{0572D897-94F3-B4F4-9671-141FAE950F5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graphicFrame>
        <p:nvGraphicFramePr>
          <p:cNvPr id="7" name="Table 6">
            <a:extLst>
              <a:ext uri="{FF2B5EF4-FFF2-40B4-BE49-F238E27FC236}">
                <a16:creationId xmlns:a16="http://schemas.microsoft.com/office/drawing/2014/main" id="{DDAFEAC8-229D-9424-B4FD-C498244AC88E}"/>
              </a:ext>
            </a:extLst>
          </p:cNvPr>
          <p:cNvGraphicFramePr>
            <a:graphicFrameLocks noGrp="1"/>
          </p:cNvGraphicFramePr>
          <p:nvPr/>
        </p:nvGraphicFramePr>
        <p:xfrm>
          <a:off x="4717127" y="819152"/>
          <a:ext cx="3988156" cy="1584474"/>
        </p:xfrm>
        <a:graphic>
          <a:graphicData uri="http://schemas.openxmlformats.org/drawingml/2006/table">
            <a:tbl>
              <a:tblPr firstRow="1" bandRow="1">
                <a:tableStyleId>{5C22544A-7EE6-4342-B048-85BDC9FD1C3A}</a:tableStyleId>
              </a:tblPr>
              <a:tblGrid>
                <a:gridCol w="997039">
                  <a:extLst>
                    <a:ext uri="{9D8B030D-6E8A-4147-A177-3AD203B41FA5}">
                      <a16:colId xmlns:a16="http://schemas.microsoft.com/office/drawing/2014/main" val="3390595077"/>
                    </a:ext>
                  </a:extLst>
                </a:gridCol>
                <a:gridCol w="997039">
                  <a:extLst>
                    <a:ext uri="{9D8B030D-6E8A-4147-A177-3AD203B41FA5}">
                      <a16:colId xmlns:a16="http://schemas.microsoft.com/office/drawing/2014/main" val="3121476335"/>
                    </a:ext>
                  </a:extLst>
                </a:gridCol>
                <a:gridCol w="997039">
                  <a:extLst>
                    <a:ext uri="{9D8B030D-6E8A-4147-A177-3AD203B41FA5}">
                      <a16:colId xmlns:a16="http://schemas.microsoft.com/office/drawing/2014/main" val="2426542202"/>
                    </a:ext>
                  </a:extLst>
                </a:gridCol>
                <a:gridCol w="997039">
                  <a:extLst>
                    <a:ext uri="{9D8B030D-6E8A-4147-A177-3AD203B41FA5}">
                      <a16:colId xmlns:a16="http://schemas.microsoft.com/office/drawing/2014/main" val="4001675973"/>
                    </a:ext>
                  </a:extLst>
                </a:gridCol>
              </a:tblGrid>
              <a:tr h="334794">
                <a:tc>
                  <a:txBody>
                    <a:bodyPr/>
                    <a:lstStyle/>
                    <a:p>
                      <a:pPr algn="ctr"/>
                      <a:endParaRPr lang="en-US" dirty="0">
                        <a:solidFill>
                          <a:schemeClr val="bg1"/>
                        </a:solidFill>
                      </a:endParaRPr>
                    </a:p>
                  </a:txBody>
                  <a:tcPr>
                    <a:solidFill>
                      <a:schemeClr val="accent5"/>
                    </a:solidFill>
                  </a:tcPr>
                </a:tc>
                <a:tc>
                  <a:txBody>
                    <a:bodyPr/>
                    <a:lstStyle/>
                    <a:p>
                      <a:pPr algn="ctr"/>
                      <a:r>
                        <a:rPr lang="en-US" dirty="0">
                          <a:solidFill>
                            <a:schemeClr val="bg1"/>
                          </a:solidFill>
                        </a:rPr>
                        <a:t>2016</a:t>
                      </a:r>
                    </a:p>
                  </a:txBody>
                  <a:tcPr>
                    <a:solidFill>
                      <a:schemeClr val="accent5"/>
                    </a:solidFill>
                  </a:tcPr>
                </a:tc>
                <a:tc>
                  <a:txBody>
                    <a:bodyPr/>
                    <a:lstStyle/>
                    <a:p>
                      <a:pPr algn="ctr"/>
                      <a:r>
                        <a:rPr lang="en-US" dirty="0">
                          <a:solidFill>
                            <a:schemeClr val="bg1"/>
                          </a:solidFill>
                        </a:rPr>
                        <a:t>2017</a:t>
                      </a:r>
                    </a:p>
                  </a:txBody>
                  <a:tcPr>
                    <a:solidFill>
                      <a:schemeClr val="accent5"/>
                    </a:solidFill>
                  </a:tcPr>
                </a:tc>
                <a:tc>
                  <a:txBody>
                    <a:bodyPr/>
                    <a:lstStyle/>
                    <a:p>
                      <a:pPr algn="ctr"/>
                      <a:r>
                        <a:rPr lang="en-US" dirty="0">
                          <a:solidFill>
                            <a:schemeClr val="bg1"/>
                          </a:solidFill>
                        </a:rPr>
                        <a:t>2018</a:t>
                      </a:r>
                    </a:p>
                  </a:txBody>
                  <a:tcPr>
                    <a:solidFill>
                      <a:schemeClr val="accent5"/>
                    </a:solidFill>
                  </a:tcPr>
                </a:tc>
                <a:extLst>
                  <a:ext uri="{0D108BD9-81ED-4DB2-BD59-A6C34878D82A}">
                    <a16:rowId xmlns:a16="http://schemas.microsoft.com/office/drawing/2014/main" val="1290724849"/>
                  </a:ext>
                </a:extLst>
              </a:tr>
              <a:tr h="334794">
                <a:tc>
                  <a:txBody>
                    <a:bodyPr/>
                    <a:lstStyle/>
                    <a:p>
                      <a:pPr algn="ctr"/>
                      <a:r>
                        <a:rPr lang="en-US" dirty="0">
                          <a:solidFill>
                            <a:schemeClr val="bg1"/>
                          </a:solidFill>
                        </a:rPr>
                        <a:t>Top Cancelled Product</a:t>
                      </a:r>
                    </a:p>
                  </a:txBody>
                  <a:tcPr>
                    <a:solidFill>
                      <a:schemeClr val="accent5"/>
                    </a:solidFill>
                  </a:tcPr>
                </a:tc>
                <a:tc>
                  <a:txBody>
                    <a:bodyPr/>
                    <a:lstStyle/>
                    <a:p>
                      <a:pPr algn="ctr"/>
                      <a:r>
                        <a:rPr lang="en-US" dirty="0">
                          <a:solidFill>
                            <a:schemeClr val="bg1"/>
                          </a:solidFill>
                        </a:rPr>
                        <a:t>Toys</a:t>
                      </a:r>
                    </a:p>
                  </a:txBody>
                  <a:tcPr>
                    <a:solidFill>
                      <a:schemeClr val="accent5"/>
                    </a:solidFill>
                  </a:tcPr>
                </a:tc>
                <a:tc>
                  <a:txBody>
                    <a:bodyPr/>
                    <a:lstStyle/>
                    <a:p>
                      <a:pPr algn="ctr"/>
                      <a:r>
                        <a:rPr lang="en-US" dirty="0">
                          <a:solidFill>
                            <a:schemeClr val="bg1"/>
                          </a:solidFill>
                        </a:rPr>
                        <a:t>Sports Leisure</a:t>
                      </a:r>
                    </a:p>
                  </a:txBody>
                  <a:tcPr>
                    <a:solidFill>
                      <a:schemeClr val="accent5"/>
                    </a:solidFill>
                  </a:tcPr>
                </a:tc>
                <a:tc>
                  <a:txBody>
                    <a:bodyPr/>
                    <a:lstStyle/>
                    <a:p>
                      <a:pPr algn="ctr"/>
                      <a:r>
                        <a:rPr lang="en-US" dirty="0">
                          <a:solidFill>
                            <a:schemeClr val="bg1"/>
                          </a:solidFill>
                        </a:rPr>
                        <a:t>Health Beauty</a:t>
                      </a:r>
                    </a:p>
                  </a:txBody>
                  <a:tcPr>
                    <a:solidFill>
                      <a:schemeClr val="accent5"/>
                    </a:solidFill>
                  </a:tcPr>
                </a:tc>
                <a:extLst>
                  <a:ext uri="{0D108BD9-81ED-4DB2-BD59-A6C34878D82A}">
                    <a16:rowId xmlns:a16="http://schemas.microsoft.com/office/drawing/2014/main" val="2622263570"/>
                  </a:ext>
                </a:extLst>
              </a:tr>
              <a:tr h="334794">
                <a:tc>
                  <a:txBody>
                    <a:bodyPr/>
                    <a:lstStyle/>
                    <a:p>
                      <a:pPr algn="ctr"/>
                      <a:r>
                        <a:rPr lang="en-US" dirty="0">
                          <a:solidFill>
                            <a:schemeClr val="bg1"/>
                          </a:solidFill>
                        </a:rPr>
                        <a:t>Total Cancel</a:t>
                      </a:r>
                    </a:p>
                  </a:txBody>
                  <a:tcPr>
                    <a:solidFill>
                      <a:schemeClr val="accent5"/>
                    </a:solidFill>
                  </a:tcPr>
                </a:tc>
                <a:tc>
                  <a:txBody>
                    <a:bodyPr/>
                    <a:lstStyle/>
                    <a:p>
                      <a:pPr algn="ctr"/>
                      <a:r>
                        <a:rPr lang="en-US" dirty="0">
                          <a:solidFill>
                            <a:schemeClr val="bg1"/>
                          </a:solidFill>
                        </a:rPr>
                        <a:t>3</a:t>
                      </a:r>
                    </a:p>
                  </a:txBody>
                  <a:tcPr>
                    <a:solidFill>
                      <a:schemeClr val="accent5"/>
                    </a:solidFill>
                  </a:tcPr>
                </a:tc>
                <a:tc>
                  <a:txBody>
                    <a:bodyPr/>
                    <a:lstStyle/>
                    <a:p>
                      <a:pPr algn="ctr"/>
                      <a:r>
                        <a:rPr lang="en-US" dirty="0">
                          <a:solidFill>
                            <a:schemeClr val="bg1"/>
                          </a:solidFill>
                        </a:rPr>
                        <a:t>25</a:t>
                      </a:r>
                    </a:p>
                  </a:txBody>
                  <a:tcPr>
                    <a:solidFill>
                      <a:schemeClr val="accent5"/>
                    </a:solidFill>
                  </a:tcPr>
                </a:tc>
                <a:tc>
                  <a:txBody>
                    <a:bodyPr/>
                    <a:lstStyle/>
                    <a:p>
                      <a:pPr algn="ctr"/>
                      <a:r>
                        <a:rPr lang="en-US" dirty="0">
                          <a:solidFill>
                            <a:schemeClr val="bg1"/>
                          </a:solidFill>
                        </a:rPr>
                        <a:t>27</a:t>
                      </a:r>
                    </a:p>
                  </a:txBody>
                  <a:tcPr>
                    <a:solidFill>
                      <a:schemeClr val="accent5"/>
                    </a:solidFill>
                  </a:tcPr>
                </a:tc>
                <a:extLst>
                  <a:ext uri="{0D108BD9-81ED-4DB2-BD59-A6C34878D82A}">
                    <a16:rowId xmlns:a16="http://schemas.microsoft.com/office/drawing/2014/main" val="417262311"/>
                  </a:ext>
                </a:extLst>
              </a:tr>
            </a:tbl>
          </a:graphicData>
        </a:graphic>
      </p:graphicFrame>
      <p:pic>
        <p:nvPicPr>
          <p:cNvPr id="4" name="Picture 3">
            <a:extLst>
              <a:ext uri="{FF2B5EF4-FFF2-40B4-BE49-F238E27FC236}">
                <a16:creationId xmlns:a16="http://schemas.microsoft.com/office/drawing/2014/main" id="{6706435B-4B25-B081-E5CC-3713B62C9FB8}"/>
              </a:ext>
            </a:extLst>
          </p:cNvPr>
          <p:cNvPicPr>
            <a:picLocks noChangeAspect="1"/>
          </p:cNvPicPr>
          <p:nvPr/>
        </p:nvPicPr>
        <p:blipFill>
          <a:blip r:embed="rId4"/>
          <a:stretch>
            <a:fillRect/>
          </a:stretch>
        </p:blipFill>
        <p:spPr>
          <a:xfrm>
            <a:off x="187001" y="706295"/>
            <a:ext cx="4045403" cy="3862654"/>
          </a:xfrm>
          <a:prstGeom prst="rect">
            <a:avLst/>
          </a:prstGeom>
          <a:ln w="19050">
            <a:solidFill>
              <a:schemeClr val="accent5"/>
            </a:solidFill>
          </a:ln>
        </p:spPr>
      </p:pic>
    </p:spTree>
    <p:extLst>
      <p:ext uri="{BB962C8B-B14F-4D97-AF65-F5344CB8AC3E}">
        <p14:creationId xmlns:p14="http://schemas.microsoft.com/office/powerpoint/2010/main" val="86180047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TotalTime>
  <Words>722</Words>
  <Application>Microsoft Office PowerPoint</Application>
  <PresentationFormat>On-screen Show (16:9)</PresentationFormat>
  <Paragraphs>123</Paragraphs>
  <Slides>11</Slides>
  <Notes>11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Nunito</vt:lpstr>
      <vt:lpstr>Dosis</vt:lpstr>
      <vt:lpstr>Arial</vt:lpstr>
      <vt:lpstr>Wingdings</vt:lpstr>
      <vt:lpstr>Simple Light</vt:lpstr>
      <vt:lpstr>Simple Light</vt:lpstr>
      <vt:lpstr>Analyzing eCommerce Business Performance with SQL</vt:lpstr>
      <vt:lpstr>Overview</vt:lpstr>
      <vt:lpstr>Data Preparation</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Annual Product Category Quality Analysis</vt:lpstr>
      <vt:lpstr>Analysis of Annual Payment Type Usage </vt:lpstr>
      <vt:lpstr>Analysis of Annual Payment Type Usage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Oknardo Tulung</dc:creator>
  <cp:lastModifiedBy>Oknardo Tulung</cp:lastModifiedBy>
  <cp:revision>16</cp:revision>
  <dcterms:modified xsi:type="dcterms:W3CDTF">2024-07-30T01:36:15Z</dcterms:modified>
</cp:coreProperties>
</file>